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6" r:id="rId6"/>
    <p:sldId id="267" r:id="rId7"/>
    <p:sldId id="269" r:id="rId8"/>
    <p:sldId id="272" r:id="rId9"/>
    <p:sldId id="271" r:id="rId10"/>
    <p:sldId id="274" r:id="rId11"/>
    <p:sldId id="259" r:id="rId12"/>
    <p:sldId id="258" r:id="rId13"/>
    <p:sldId id="257" r:id="rId14"/>
    <p:sldId id="260" r:id="rId15"/>
    <p:sldId id="262" r:id="rId16"/>
    <p:sldId id="264" r:id="rId17"/>
    <p:sldId id="270" r:id="rId18"/>
    <p:sldId id="263" r:id="rId19"/>
    <p:sldId id="265" r:id="rId20"/>
    <p:sldId id="275" r:id="rId21"/>
    <p:sldId id="276" r:id="rId22"/>
    <p:sldId id="278" r:id="rId23"/>
    <p:sldId id="286" r:id="rId24"/>
    <p:sldId id="277" r:id="rId25"/>
    <p:sldId id="279" r:id="rId26"/>
    <p:sldId id="280" r:id="rId27"/>
    <p:sldId id="282" r:id="rId28"/>
    <p:sldId id="284" r:id="rId29"/>
    <p:sldId id="287" r:id="rId30"/>
    <p:sldId id="285" r:id="rId31"/>
    <p:sldId id="288" r:id="rId3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77DFB30-541A-4552-A740-70EFAE7150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BAFD783-A152-4C2D-B296-C1FA8C2C0B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7B4A90D-2D0E-4079-B902-9D0AC6339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DECEF-A968-4773-AFA4-B547BA308375}" type="datetimeFigureOut">
              <a:rPr kumimoji="1" lang="ja-JP" altLang="en-US" smtClean="0"/>
              <a:t>2026/2/3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3C2A524-2D35-4C67-A399-349D4088E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278EB8F-1923-4561-A6B3-893BFBB9B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5088F-18E7-4641-A15B-151ECA76DE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8323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4B98B5-748C-4C31-B9A9-2409D149F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6059053-A043-4A6B-B9EB-8399DCE324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B80F72B-F66C-4037-8F0A-D25069A1F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DECEF-A968-4773-AFA4-B547BA308375}" type="datetimeFigureOut">
              <a:rPr kumimoji="1" lang="ja-JP" altLang="en-US" smtClean="0"/>
              <a:t>2026/2/3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97F171D-D700-4C80-ABE6-B3543E42E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7DAF30E-E65C-4E63-9372-CDF71D1BA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5088F-18E7-4641-A15B-151ECA76DE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8439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3AF1675-A1CE-4763-9B8D-7B2751317A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82B6837-489E-47F8-AA92-921EAA363C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466E6C2-6BE1-477B-905E-35D7775AA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DECEF-A968-4773-AFA4-B547BA308375}" type="datetimeFigureOut">
              <a:rPr kumimoji="1" lang="ja-JP" altLang="en-US" smtClean="0"/>
              <a:t>2026/2/3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4AC2EF7-38E2-4C45-81C5-25C6BD3F7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64297B8-2597-4ED8-84DF-AFF742ABE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5088F-18E7-4641-A15B-151ECA76DE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3342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D7BDA9-FC36-4424-8CC0-F78C91E5B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DED2CA0-B44D-4E85-864C-DD25AB22C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B1C433A-3FCC-4CD8-82FE-755102B5A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DECEF-A968-4773-AFA4-B547BA308375}" type="datetimeFigureOut">
              <a:rPr kumimoji="1" lang="ja-JP" altLang="en-US" smtClean="0"/>
              <a:t>2026/2/3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C40BF84-8012-4217-A341-EC7AFF08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7E71033-4431-4583-89A3-004451EE9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5088F-18E7-4641-A15B-151ECA76DE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3631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3EA210-B0E3-4518-861A-7BC2878ED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6BDDBE5-D9EE-4A96-9E5D-59CEDB25F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586F552-F7C0-4E48-B3E1-2315CB0D6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DECEF-A968-4773-AFA4-B547BA308375}" type="datetimeFigureOut">
              <a:rPr kumimoji="1" lang="ja-JP" altLang="en-US" smtClean="0"/>
              <a:t>2026/2/3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BAA1B9D-2F74-4823-9B90-5103AE332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A2A82F-D1EF-477F-8B9D-E10F8B3EF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5088F-18E7-4641-A15B-151ECA76DE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533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E0C409-DA5E-43FB-A47C-72B8ADF95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3EB0D97-2E66-4C50-B59D-A0522347BC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EA9F60B-4567-425B-9A25-E607F040DE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5A77873-F3B5-45E9-B226-CE9759B37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DECEF-A968-4773-AFA4-B547BA308375}" type="datetimeFigureOut">
              <a:rPr kumimoji="1" lang="ja-JP" altLang="en-US" smtClean="0"/>
              <a:t>2026/2/3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31105B4-6D76-43EC-9BEC-A528C2C18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EAF9527-9E34-4A83-90A6-B14C0EB64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5088F-18E7-4641-A15B-151ECA76DE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8867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2E752D-CCD1-494A-B113-FA393A16B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398E725-C4F4-49BD-B0A1-83A0510CE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A280C61-1674-407F-B2A5-B03130B7B8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2B67EE6-D2D4-4780-B13E-AAF777067C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969C49A-7387-49AC-A675-F995E1A7F5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82CD473-3B7E-4F96-92F2-B33C18499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DECEF-A968-4773-AFA4-B547BA308375}" type="datetimeFigureOut">
              <a:rPr kumimoji="1" lang="ja-JP" altLang="en-US" smtClean="0"/>
              <a:t>2026/2/3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90C723A-575E-4B81-A97B-8744B08A8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CD0DBAD-350C-46D8-AF9F-73FA0DE4B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5088F-18E7-4641-A15B-151ECA76DE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6514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F6ED04-DBA4-4D9D-9A0C-F3F6DB9BD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5C8EC71-858A-4080-8EF2-C9BB74DAA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DECEF-A968-4773-AFA4-B547BA308375}" type="datetimeFigureOut">
              <a:rPr kumimoji="1" lang="ja-JP" altLang="en-US" smtClean="0"/>
              <a:t>2026/2/3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B96FB49-8CEF-4E64-8A44-F9124532E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CC13C43-8C6D-485D-84F0-94C9C8874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5088F-18E7-4641-A15B-151ECA76DE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932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BA2B1E8-C159-4F83-82D4-4E35E979B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DECEF-A968-4773-AFA4-B547BA308375}" type="datetimeFigureOut">
              <a:rPr kumimoji="1" lang="ja-JP" altLang="en-US" smtClean="0"/>
              <a:t>2026/2/3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0795FDB-5E9A-403A-8805-C4CCEE189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AEAB61D-49DD-4847-9678-E0D184F79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5088F-18E7-4641-A15B-151ECA76DE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2689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56BB1A-E091-47A5-B4C5-B9FDF91B0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2BF03DF-488E-4B96-8406-7FAD59236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79FF7EB-71A2-45D0-972C-0E0D886078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9C81F8A-C46A-4F25-B445-AF1307397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DECEF-A968-4773-AFA4-B547BA308375}" type="datetimeFigureOut">
              <a:rPr kumimoji="1" lang="ja-JP" altLang="en-US" smtClean="0"/>
              <a:t>2026/2/3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0AF4A60-6395-4161-8A43-A9D58B3B9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D279CB5-AB03-4EE2-AB60-5A7753044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5088F-18E7-4641-A15B-151ECA76DE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3221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D47CF6-1BF3-403A-9147-561EC85C4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CCDE978-E836-4E36-827A-85D3C89B1A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5B495C0-B25E-451B-98C5-24AB76A93A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B0E3C4F-3973-4131-86A4-9EE3FCF6D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DECEF-A968-4773-AFA4-B547BA308375}" type="datetimeFigureOut">
              <a:rPr kumimoji="1" lang="ja-JP" altLang="en-US" smtClean="0"/>
              <a:t>2026/2/3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807BA1B-9580-4CA9-B7E1-4B7C436A8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A93E0C3-F0AC-480F-ADFA-A8F7F0F99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5088F-18E7-4641-A15B-151ECA76DE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4450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6D7509C-2B5F-43CB-B554-F0B869D32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D93EDFD-4950-4782-AA46-C145D6953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A6F05AC-C564-4061-8B25-EF02207CC2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DECEF-A968-4773-AFA4-B547BA308375}" type="datetimeFigureOut">
              <a:rPr kumimoji="1" lang="ja-JP" altLang="en-US" smtClean="0"/>
              <a:t>2026/2/3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2E7B03D-4E6E-4692-ADFB-EB46D83A83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B760EC6-469E-47AB-A37B-34713AC645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5088F-18E7-4641-A15B-151ECA76DE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274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72A45D73-A0CE-49E3-8FAB-BAD55DC978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E4086C46-C59B-4836-ADB0-0813A2226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" b="9816"/>
          <a:stretch>
            <a:fillRect/>
          </a:stretch>
        </p:blipFill>
        <p:spPr>
          <a:xfrm>
            <a:off x="244413" y="1115266"/>
            <a:ext cx="9356558" cy="562573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648AE47F-14B7-4EC8-B03C-376732A1D4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69179" y="3417858"/>
            <a:ext cx="3741821" cy="2806365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925235F-EBF2-45B5-B154-EDF86C3C288C}"/>
              </a:ext>
            </a:extLst>
          </p:cNvPr>
          <p:cNvSpPr txBox="1"/>
          <p:nvPr/>
        </p:nvSpPr>
        <p:spPr>
          <a:xfrm>
            <a:off x="561473" y="322402"/>
            <a:ext cx="117909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「佐渡島の金山」のよさを守り、生かしたまちづくり」</a:t>
            </a:r>
            <a:endParaRPr kumimoji="1"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　　　　　　　　　　　　　　　　　　　　</a:t>
            </a:r>
            <a:r>
              <a:rPr kumimoji="1"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</a:t>
            </a:r>
            <a:r>
              <a:rPr kumimoji="1" lang="en-US" altLang="ja-JP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P71</a:t>
            </a:r>
            <a:endParaRPr kumimoji="1" lang="ja-JP" altLang="en-US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4A37989-CE36-470B-9E58-F2B29A0ADC6C}"/>
              </a:ext>
            </a:extLst>
          </p:cNvPr>
          <p:cNvSpPr txBox="1"/>
          <p:nvPr/>
        </p:nvSpPr>
        <p:spPr>
          <a:xfrm>
            <a:off x="1246227" y="107667"/>
            <a:ext cx="1325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　　　ど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9D94937-C819-BF9B-F6E4-27A8F35F46F0}"/>
              </a:ext>
            </a:extLst>
          </p:cNvPr>
          <p:cNvSpPr txBox="1"/>
          <p:nvPr/>
        </p:nvSpPr>
        <p:spPr>
          <a:xfrm>
            <a:off x="6071282" y="116998"/>
            <a:ext cx="808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まも</a:t>
            </a:r>
          </a:p>
        </p:txBody>
      </p:sp>
    </p:spTree>
    <p:extLst>
      <p:ext uri="{BB962C8B-B14F-4D97-AF65-F5344CB8AC3E}">
        <p14:creationId xmlns:p14="http://schemas.microsoft.com/office/powerpoint/2010/main" val="282649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76"/>
    </mc:Choice>
    <mc:Fallback xmlns="">
      <p:transition spd="slow" advTm="787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DED870E-9E74-4287-A5DE-93C94C9D7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35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84"/>
    </mc:Choice>
    <mc:Fallback xmlns="">
      <p:transition spd="slow" advTm="39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E664A7EA-447B-4927-BEFC-89892203F1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2539" y="0"/>
            <a:ext cx="9163211" cy="6872408"/>
          </a:xfrm>
        </p:spPr>
      </p:pic>
    </p:spTree>
    <p:extLst>
      <p:ext uri="{BB962C8B-B14F-4D97-AF65-F5344CB8AC3E}">
        <p14:creationId xmlns:p14="http://schemas.microsoft.com/office/powerpoint/2010/main" val="229865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89"/>
    </mc:Choice>
    <mc:Fallback xmlns="">
      <p:transition spd="slow" advTm="40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21415BC3-0523-47CC-8441-6976E8C01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-594536" y="857251"/>
            <a:ext cx="6858000" cy="5143499"/>
          </a:xfr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7C866BF-789D-4418-82E9-C2A515D53E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7" r="29668"/>
          <a:stretch>
            <a:fillRect/>
          </a:stretch>
        </p:blipFill>
        <p:spPr>
          <a:xfrm>
            <a:off x="5833285" y="0"/>
            <a:ext cx="6096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0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30"/>
    </mc:Choice>
    <mc:Fallback xmlns="">
      <p:transition spd="slow" advTm="56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E2E6C03C-991B-4F8B-AD51-45B76A9EFA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0" r="-74"/>
          <a:stretch>
            <a:fillRect/>
          </a:stretch>
        </p:blipFill>
        <p:spPr>
          <a:xfrm>
            <a:off x="4463119" y="0"/>
            <a:ext cx="7728881" cy="6858000"/>
          </a:xfr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86D0D2C2-5F7C-4846-A697-458D354801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439" y="647045"/>
            <a:ext cx="4405680" cy="330426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D47A21E-6EF8-4783-BA32-93EB3F75D472}"/>
              </a:ext>
            </a:extLst>
          </p:cNvPr>
          <p:cNvSpPr txBox="1"/>
          <p:nvPr/>
        </p:nvSpPr>
        <p:spPr>
          <a:xfrm>
            <a:off x="622853" y="4527489"/>
            <a:ext cx="36432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佐渡金山近くの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ちいきの薬局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05841D0-F9EF-486D-A4D4-1FCEE30FF0CF}"/>
              </a:ext>
            </a:extLst>
          </p:cNvPr>
          <p:cNvSpPr txBox="1"/>
          <p:nvPr/>
        </p:nvSpPr>
        <p:spPr>
          <a:xfrm>
            <a:off x="2445514" y="5376777"/>
            <a:ext cx="1279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やっきょく</a:t>
            </a:r>
            <a:endParaRPr kumimoji="1" lang="ja-JP" altLang="en-US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942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55"/>
    </mc:Choice>
    <mc:Fallback xmlns="">
      <p:transition spd="slow" advTm="74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126AEB90-2E61-424E-9D9D-875EC83DB95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2" b="9080"/>
          <a:stretch>
            <a:fillRect/>
          </a:stretch>
        </p:blipFill>
        <p:spPr bwMode="auto">
          <a:xfrm>
            <a:off x="961023" y="0"/>
            <a:ext cx="10269954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377FF7F2-D37E-4809-B3BB-F58522F6C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848" y="481806"/>
            <a:ext cx="6211957" cy="1325563"/>
          </a:xfrm>
        </p:spPr>
        <p:txBody>
          <a:bodyPr/>
          <a:lstStyle/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市役所支所と消防署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81F158F-4798-4746-9F1E-2DDA11EDB5DE}"/>
              </a:ext>
            </a:extLst>
          </p:cNvPr>
          <p:cNvSpPr txBox="1"/>
          <p:nvPr/>
        </p:nvSpPr>
        <p:spPr>
          <a:xfrm>
            <a:off x="1366944" y="481806"/>
            <a:ext cx="5397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  やく 　しょ　　し  　しょ　　　　しょう ぼう  しょ</a:t>
            </a:r>
            <a:endParaRPr kumimoji="1" lang="ja-JP" altLang="en-US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544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24"/>
    </mc:Choice>
    <mc:Fallback xmlns="">
      <p:transition spd="slow" advTm="62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672D83-C9F4-488D-8727-63F210A37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46BD568B-73EB-418D-9E04-CD5D68D27A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8" t="9404" r="80" b="8403"/>
          <a:stretch>
            <a:fillRect/>
          </a:stretch>
        </p:blipFill>
        <p:spPr>
          <a:xfrm>
            <a:off x="5922511" y="0"/>
            <a:ext cx="6269489" cy="5604978"/>
          </a:xfr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D11B6D4-D8C1-4D2E-8279-7BE7E89AE699}"/>
              </a:ext>
            </a:extLst>
          </p:cNvPr>
          <p:cNvSpPr txBox="1"/>
          <p:nvPr/>
        </p:nvSpPr>
        <p:spPr>
          <a:xfrm>
            <a:off x="6900195" y="792136"/>
            <a:ext cx="5238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金山の近く</a:t>
            </a:r>
            <a:r>
              <a:rPr lang="ja-JP" altLang="en-US" sz="32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の防災</a:t>
            </a:r>
            <a:r>
              <a:rPr kumimoji="1" lang="ja-JP" altLang="en-US" sz="32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倉庫</a:t>
            </a:r>
          </a:p>
        </p:txBody>
      </p:sp>
      <p:pic>
        <p:nvPicPr>
          <p:cNvPr id="6" name="コンテンツ プレースホルダー 4">
            <a:extLst>
              <a:ext uri="{FF2B5EF4-FFF2-40B4-BE49-F238E27FC236}">
                <a16:creationId xmlns:a16="http://schemas.microsoft.com/office/drawing/2014/main" id="{7CA576D0-E057-4FD2-8F44-E23DE0B391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0" t="7573" r="14473" b="11669"/>
          <a:stretch>
            <a:fillRect/>
          </a:stretch>
        </p:blipFill>
        <p:spPr>
          <a:xfrm>
            <a:off x="11606" y="0"/>
            <a:ext cx="5768606" cy="5604978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F7FCAC9-F75F-49EA-B371-A1C581D998AF}"/>
              </a:ext>
            </a:extLst>
          </p:cNvPr>
          <p:cNvSpPr txBox="1"/>
          <p:nvPr/>
        </p:nvSpPr>
        <p:spPr>
          <a:xfrm>
            <a:off x="1014747" y="443130"/>
            <a:ext cx="4329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学校の近くの</a:t>
            </a: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防災</a:t>
            </a:r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倉庫</a:t>
            </a: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6C0D2099-8F39-44C0-90D4-672078724689}"/>
              </a:ext>
            </a:extLst>
          </p:cNvPr>
          <p:cNvSpPr txBox="1">
            <a:spLocks/>
          </p:cNvSpPr>
          <p:nvPr/>
        </p:nvSpPr>
        <p:spPr>
          <a:xfrm>
            <a:off x="1828800" y="5836548"/>
            <a:ext cx="9090991" cy="855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色のちがいをくらべてみよう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D892173-E6E4-42D0-A965-1A37B84AF15A}"/>
              </a:ext>
            </a:extLst>
          </p:cNvPr>
          <p:cNvSpPr txBox="1"/>
          <p:nvPr/>
        </p:nvSpPr>
        <p:spPr>
          <a:xfrm>
            <a:off x="3541249" y="173658"/>
            <a:ext cx="1762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ぼうさい　そうこ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81E26D8-CEC6-43E6-9F72-219546AFA97D}"/>
              </a:ext>
            </a:extLst>
          </p:cNvPr>
          <p:cNvSpPr txBox="1"/>
          <p:nvPr/>
        </p:nvSpPr>
        <p:spPr>
          <a:xfrm>
            <a:off x="9245650" y="527126"/>
            <a:ext cx="17620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ぼうさい　　そうこ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359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74"/>
    </mc:Choice>
    <mc:Fallback xmlns="">
      <p:transition spd="slow" advTm="159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495471-5C74-47CC-839B-30D9AF135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CACB5F1-9C19-4C17-85F2-53B7FB1A7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00460" y="3825391"/>
            <a:ext cx="2782956" cy="296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B19CEE38-D8A0-4ADA-9787-823C4AC64CC6}"/>
              </a:ext>
            </a:extLst>
          </p:cNvPr>
          <p:cNvSpPr/>
          <p:nvPr/>
        </p:nvSpPr>
        <p:spPr>
          <a:xfrm>
            <a:off x="378968" y="208721"/>
            <a:ext cx="11434063" cy="3409121"/>
          </a:xfrm>
          <a:prstGeom prst="wedgeRoundRectCallout">
            <a:avLst>
              <a:gd name="adj1" fmla="val -666"/>
              <a:gd name="adj2" fmla="val 763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>
                <a:solidFill>
                  <a:schemeClr val="accent4">
                    <a:lumMod val="40000"/>
                    <a:lumOff val="6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いつも見ている物の色とちょっとちがうぞ？</a:t>
            </a:r>
            <a:endParaRPr kumimoji="1" lang="en-US" altLang="ja-JP" sz="4000" dirty="0">
              <a:solidFill>
                <a:schemeClr val="accent4">
                  <a:lumMod val="40000"/>
                  <a:lumOff val="6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lang="ja-JP" altLang="en-US" sz="8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どうして、こんな色をしているのかな？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F3AB220-1AF2-4ED7-BBBF-622C4E15D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24601" y="3889513"/>
            <a:ext cx="2561606" cy="296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83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54"/>
    </mc:Choice>
    <mc:Fallback xmlns="">
      <p:transition spd="slow" advTm="89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332B78-C294-4A21-8EFB-AA7EDC9C27AC}"/>
              </a:ext>
            </a:extLst>
          </p:cNvPr>
          <p:cNvSpPr txBox="1"/>
          <p:nvPr/>
        </p:nvSpPr>
        <p:spPr>
          <a:xfrm>
            <a:off x="278296" y="291548"/>
            <a:ext cx="11675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○佐渡市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32DCB45-7943-4D91-83B5-B725E56434E5}"/>
              </a:ext>
            </a:extLst>
          </p:cNvPr>
          <p:cNvSpPr txBox="1"/>
          <p:nvPr/>
        </p:nvSpPr>
        <p:spPr>
          <a:xfrm>
            <a:off x="724346" y="1491877"/>
            <a:ext cx="1146765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・ごみ集積所</a:t>
            </a:r>
            <a:endParaRPr lang="en-US" altLang="ja-JP" sz="1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lang="en-US" altLang="ja-JP" sz="1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7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・消火栓</a:t>
            </a:r>
            <a:endParaRPr kumimoji="1" lang="en-US" altLang="ja-JP" sz="1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lang="en-US" altLang="ja-JP" sz="1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7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・防災倉庫</a:t>
            </a:r>
            <a:endParaRPr lang="en-US" altLang="ja-JP" sz="1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kumimoji="1" lang="en-US" altLang="ja-JP" sz="1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7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</a:t>
            </a:r>
            <a:r>
              <a:rPr lang="ja-JP" altLang="en-US" sz="7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支所と消防署</a:t>
            </a:r>
            <a:endParaRPr kumimoji="1" lang="ja-JP" altLang="en-US" sz="7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0544B63-4817-4CA4-B228-947C14DFC7C3}"/>
              </a:ext>
            </a:extLst>
          </p:cNvPr>
          <p:cNvSpPr txBox="1"/>
          <p:nvPr/>
        </p:nvSpPr>
        <p:spPr>
          <a:xfrm>
            <a:off x="6293898" y="1137314"/>
            <a:ext cx="5620698" cy="34163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72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落ち着いた色にするなどのルールがある</a:t>
            </a:r>
            <a:endParaRPr kumimoji="1" lang="ja-JP" altLang="en-US" sz="72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2B0B2FA-6CFC-48CB-81EC-D0E012F87A81}"/>
              </a:ext>
            </a:extLst>
          </p:cNvPr>
          <p:cNvSpPr txBox="1"/>
          <p:nvPr/>
        </p:nvSpPr>
        <p:spPr>
          <a:xfrm>
            <a:off x="3014385" y="1171049"/>
            <a:ext cx="4365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しゅう せき   じょ</a:t>
            </a:r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BB0C001-9593-4A0E-AD21-21287DF84825}"/>
              </a:ext>
            </a:extLst>
          </p:cNvPr>
          <p:cNvSpPr txBox="1"/>
          <p:nvPr/>
        </p:nvSpPr>
        <p:spPr>
          <a:xfrm>
            <a:off x="1300035" y="2430596"/>
            <a:ext cx="38688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しょう　　か　　せん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BFD2008-C27D-4015-B49B-377AE5B514CC}"/>
              </a:ext>
            </a:extLst>
          </p:cNvPr>
          <p:cNvSpPr txBox="1"/>
          <p:nvPr/>
        </p:nvSpPr>
        <p:spPr>
          <a:xfrm>
            <a:off x="1402873" y="3892535"/>
            <a:ext cx="5976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ぼう　　</a:t>
            </a:r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さい</a:t>
            </a:r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そう　　こ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CC64AC5-B7E7-4B7C-813D-EB60F972FCCC}"/>
              </a:ext>
            </a:extLst>
          </p:cNvPr>
          <p:cNvSpPr txBox="1"/>
          <p:nvPr/>
        </p:nvSpPr>
        <p:spPr>
          <a:xfrm>
            <a:off x="1579441" y="5215973"/>
            <a:ext cx="1907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　 　しょ</a:t>
            </a:r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9CB7DFF-DAEF-9667-D218-3C41267E356E}"/>
              </a:ext>
            </a:extLst>
          </p:cNvPr>
          <p:cNvSpPr txBox="1"/>
          <p:nvPr/>
        </p:nvSpPr>
        <p:spPr>
          <a:xfrm>
            <a:off x="3933311" y="5137790"/>
            <a:ext cx="2994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しょう ぼう   しょ</a:t>
            </a:r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419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60"/>
    </mc:Choice>
    <mc:Fallback xmlns="">
      <p:transition spd="slow" advTm="130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6" grpId="0"/>
      <p:bldP spid="7" grpId="0"/>
      <p:bldP spid="8" grpId="0"/>
      <p:bldP spid="9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495471-5C74-47CC-839B-30D9AF135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CACB5F1-9C19-4C17-85F2-53B7FB1A7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00460" y="3825391"/>
            <a:ext cx="2782956" cy="296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B19CEE38-D8A0-4ADA-9787-823C4AC64CC6}"/>
              </a:ext>
            </a:extLst>
          </p:cNvPr>
          <p:cNvSpPr/>
          <p:nvPr/>
        </p:nvSpPr>
        <p:spPr>
          <a:xfrm>
            <a:off x="378968" y="208721"/>
            <a:ext cx="11434063" cy="3409121"/>
          </a:xfrm>
          <a:prstGeom prst="wedgeRoundRectCallout">
            <a:avLst>
              <a:gd name="adj1" fmla="val -666"/>
              <a:gd name="adj2" fmla="val 763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「佐</a:t>
            </a:r>
            <a:r>
              <a:rPr kumimoji="1" lang="ja-JP" altLang="en-US" sz="6000" dirty="0">
                <a:solidFill>
                  <a:schemeClr val="bg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渡島</a:t>
            </a:r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の金山」を守るために、どのような取り組みをしているのだろうか。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F3AB220-1AF2-4ED7-BBBF-622C4E15D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86501" y="3889513"/>
            <a:ext cx="2637806" cy="296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4E7DDD9-B781-4D7E-8AA0-FF2583007738}"/>
              </a:ext>
            </a:extLst>
          </p:cNvPr>
          <p:cNvSpPr txBox="1"/>
          <p:nvPr/>
        </p:nvSpPr>
        <p:spPr>
          <a:xfrm>
            <a:off x="1699659" y="208721"/>
            <a:ext cx="2349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さ　　　ど</a:t>
            </a:r>
            <a:endParaRPr kumimoji="1" lang="ja-JP" altLang="en-US" sz="28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4322851-0A36-1B26-290B-0E2FC3B2E27E}"/>
              </a:ext>
            </a:extLst>
          </p:cNvPr>
          <p:cNvSpPr txBox="1"/>
          <p:nvPr/>
        </p:nvSpPr>
        <p:spPr>
          <a:xfrm>
            <a:off x="7320879" y="208721"/>
            <a:ext cx="1643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まも</a:t>
            </a:r>
            <a:endParaRPr kumimoji="1" lang="ja-JP" altLang="en-US" sz="28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34F9E45-850F-5081-C2C4-3D852876091D}"/>
              </a:ext>
            </a:extLst>
          </p:cNvPr>
          <p:cNvSpPr txBox="1"/>
          <p:nvPr/>
        </p:nvSpPr>
        <p:spPr>
          <a:xfrm>
            <a:off x="4611356" y="1240465"/>
            <a:ext cx="595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と</a:t>
            </a:r>
            <a:endParaRPr kumimoji="1" lang="ja-JP" altLang="en-US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316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49"/>
    </mc:Choice>
    <mc:Fallback xmlns="">
      <p:transition spd="slow" advTm="88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/>
      <p:bldP spid="3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0AAB355-E1F5-4DF4-AEDD-B4500645CAD0}"/>
              </a:ext>
            </a:extLst>
          </p:cNvPr>
          <p:cNvSpPr/>
          <p:nvPr/>
        </p:nvSpPr>
        <p:spPr>
          <a:xfrm>
            <a:off x="1240647" y="5383287"/>
            <a:ext cx="247412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400" dirty="0">
                <a:solidFill>
                  <a:srgbClr val="00206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出前授業</a:t>
            </a:r>
            <a:endParaRPr lang="ja-JP" altLang="en-US" sz="4400" dirty="0">
              <a:solidFill>
                <a:srgbClr val="002060"/>
              </a:solidFill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85C9B1D1-7D27-4109-B993-8074469B9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7" b="3364"/>
          <a:stretch>
            <a:fillRect/>
          </a:stretch>
        </p:blipFill>
        <p:spPr>
          <a:xfrm>
            <a:off x="4955416" y="1971675"/>
            <a:ext cx="7236584" cy="4886325"/>
          </a:xfrm>
          <a:prstGeom prst="rect">
            <a:avLst/>
          </a:prstGeom>
        </p:spPr>
      </p:pic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9E95332D-7E56-4021-BC14-76012393A1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1" t="14210" r="10798"/>
          <a:stretch>
            <a:fillRect/>
          </a:stretch>
        </p:blipFill>
        <p:spPr>
          <a:xfrm>
            <a:off x="0" y="0"/>
            <a:ext cx="6238875" cy="4399722"/>
          </a:xfrm>
          <a:ln w="57150">
            <a:solidFill>
              <a:schemeClr val="bg1"/>
            </a:solidFill>
          </a:ln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D364388-FF3A-6E28-0451-3C941CAF247E}"/>
              </a:ext>
            </a:extLst>
          </p:cNvPr>
          <p:cNvSpPr/>
          <p:nvPr/>
        </p:nvSpPr>
        <p:spPr>
          <a:xfrm>
            <a:off x="2386062" y="5099816"/>
            <a:ext cx="164476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200" dirty="0">
                <a:solidFill>
                  <a:srgbClr val="00206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じゅぎょう</a:t>
            </a:r>
            <a:endParaRPr lang="ja-JP" altLang="en-US" sz="2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98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56"/>
    </mc:Choice>
    <mc:Fallback xmlns="">
      <p:transition spd="slow" advTm="56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8304B974-95E6-4D50-BA2C-D14CE9665C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6229" y="3429000"/>
            <a:ext cx="2464906" cy="3357372"/>
          </a:xfr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2366938A-04C0-4F4C-A4B2-7FCA4942D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893B7FF-2577-467B-9CB8-577A163F5A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95118" y="3440295"/>
            <a:ext cx="2933959" cy="3344712"/>
          </a:xfrm>
          <a:prstGeom prst="rect">
            <a:avLst/>
          </a:prstGeom>
        </p:spPr>
      </p:pic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A47820DA-A1DE-4F20-AEFB-829928635AA4}"/>
              </a:ext>
            </a:extLst>
          </p:cNvPr>
          <p:cNvSpPr/>
          <p:nvPr/>
        </p:nvSpPr>
        <p:spPr>
          <a:xfrm>
            <a:off x="378968" y="208722"/>
            <a:ext cx="11434063" cy="3063876"/>
          </a:xfrm>
          <a:prstGeom prst="wedgeRoundRectCallout">
            <a:avLst>
              <a:gd name="adj1" fmla="val -666"/>
              <a:gd name="adj2" fmla="val 763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7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昔、さかえた佐渡金山の</a:t>
            </a:r>
            <a:endParaRPr lang="en-US" altLang="ja-JP" sz="7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lang="ja-JP" altLang="en-US" sz="7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まち</a:t>
            </a:r>
            <a:r>
              <a:rPr kumimoji="1" lang="ja-JP" altLang="en-US" sz="7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なみを見てみよう！</a:t>
            </a:r>
            <a:endParaRPr kumimoji="1" lang="en-US" altLang="ja-JP" sz="7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1C7450B-20F9-4864-BF99-E89F579B7FB8}"/>
              </a:ext>
            </a:extLst>
          </p:cNvPr>
          <p:cNvSpPr txBox="1"/>
          <p:nvPr/>
        </p:nvSpPr>
        <p:spPr>
          <a:xfrm>
            <a:off x="838200" y="208722"/>
            <a:ext cx="1795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むかし</a:t>
            </a:r>
            <a:endParaRPr kumimoji="1" lang="ja-JP" altLang="en-US" sz="3600" dirty="0">
              <a:solidFill>
                <a:schemeClr val="bg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064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57"/>
    </mc:Choice>
    <mc:Fallback xmlns="">
      <p:transition spd="slow" advTm="73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E4B30A-5429-45F4-9C1A-1E5911F23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77255043-0794-46AD-AE83-EC643931F2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03295"/>
            <a:ext cx="7688140" cy="5420139"/>
          </a:xfr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4DC75FD-28EE-4162-8F85-3E324C194EEA}"/>
              </a:ext>
            </a:extLst>
          </p:cNvPr>
          <p:cNvSpPr/>
          <p:nvPr/>
        </p:nvSpPr>
        <p:spPr>
          <a:xfrm>
            <a:off x="1357056" y="5944290"/>
            <a:ext cx="52633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400" dirty="0">
                <a:solidFill>
                  <a:srgbClr val="00206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史跡周辺の環境整備</a:t>
            </a:r>
            <a:endParaRPr lang="ja-JP" altLang="en-US" sz="4400" dirty="0">
              <a:solidFill>
                <a:srgbClr val="002060"/>
              </a:solidFill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86C91664-47CA-4464-A708-24BC1AB386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4"/>
          <a:stretch>
            <a:fillRect/>
          </a:stretch>
        </p:blipFill>
        <p:spPr>
          <a:xfrm>
            <a:off x="7850020" y="3429000"/>
            <a:ext cx="4341980" cy="337789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A295ECA5-C648-4CCA-AAAF-39B0044C52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50019" y="51104"/>
            <a:ext cx="4341980" cy="3241052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6373605-ECE6-4C57-BC0C-7D2B2A6D71EB}"/>
              </a:ext>
            </a:extLst>
          </p:cNvPr>
          <p:cNvSpPr txBox="1"/>
          <p:nvPr/>
        </p:nvSpPr>
        <p:spPr>
          <a:xfrm>
            <a:off x="1547304" y="5723434"/>
            <a:ext cx="26123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200" dirty="0">
                <a:solidFill>
                  <a:schemeClr val="accent1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　せきしゅうへん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210806F-2127-484E-AB90-35A4849E3C59}"/>
              </a:ext>
            </a:extLst>
          </p:cNvPr>
          <p:cNvSpPr txBox="1"/>
          <p:nvPr/>
        </p:nvSpPr>
        <p:spPr>
          <a:xfrm>
            <a:off x="4159672" y="5723434"/>
            <a:ext cx="22600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0" dirty="0">
                <a:solidFill>
                  <a:schemeClr val="accent1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かんきょうせいび</a:t>
            </a:r>
            <a:endParaRPr kumimoji="1" lang="ja-JP" altLang="en-US" sz="2200" dirty="0">
              <a:solidFill>
                <a:schemeClr val="accent1">
                  <a:lumMod val="50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158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95"/>
    </mc:Choice>
    <mc:Fallback xmlns="">
      <p:transition spd="slow" advTm="84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96BE751B-AD8B-4120-B61C-A61D10E34B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47"/>
          <a:stretch>
            <a:fillRect/>
          </a:stretch>
        </p:blipFill>
        <p:spPr>
          <a:xfrm>
            <a:off x="838200" y="0"/>
            <a:ext cx="10540401" cy="6858000"/>
          </a:xfr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DE8D004-3770-423A-A109-7F764875907D}"/>
              </a:ext>
            </a:extLst>
          </p:cNvPr>
          <p:cNvSpPr/>
          <p:nvPr/>
        </p:nvSpPr>
        <p:spPr>
          <a:xfrm>
            <a:off x="813399" y="5352575"/>
            <a:ext cx="582465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400" dirty="0">
                <a:solidFill>
                  <a:srgbClr val="00206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「御金荷の道」ウォーク</a:t>
            </a:r>
            <a:endParaRPr lang="ja-JP" altLang="en-US" sz="4400" dirty="0">
              <a:solidFill>
                <a:srgbClr val="002060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2B9E1B9-DF7A-4A8B-A65F-DC3C5EE512DD}"/>
              </a:ext>
            </a:extLst>
          </p:cNvPr>
          <p:cNvSpPr txBox="1"/>
          <p:nvPr/>
        </p:nvSpPr>
        <p:spPr>
          <a:xfrm>
            <a:off x="1247259" y="5137131"/>
            <a:ext cx="18225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0" dirty="0">
                <a:solidFill>
                  <a:schemeClr val="accent1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お　か　ね　に</a:t>
            </a:r>
            <a:endParaRPr kumimoji="1" lang="ja-JP" altLang="en-US" sz="2200" dirty="0">
              <a:solidFill>
                <a:schemeClr val="accent1">
                  <a:lumMod val="50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02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56"/>
    </mc:Choice>
    <mc:Fallback xmlns="">
      <p:transition spd="slow" advTm="70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D9B3CC09-85A3-4EBC-9360-F391F0BBF0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4" b="1202"/>
          <a:stretch>
            <a:fillRect/>
          </a:stretch>
        </p:blipFill>
        <p:spPr>
          <a:xfrm>
            <a:off x="1434396" y="0"/>
            <a:ext cx="9577493" cy="6858000"/>
          </a:xfr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6476B2D-1A7F-428F-870A-B71C5C0B5A53}"/>
              </a:ext>
            </a:extLst>
          </p:cNvPr>
          <p:cNvSpPr/>
          <p:nvPr/>
        </p:nvSpPr>
        <p:spPr>
          <a:xfrm>
            <a:off x="5187236" y="5321221"/>
            <a:ext cx="582465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400" dirty="0">
                <a:solidFill>
                  <a:srgbClr val="00206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古民家を活かした宿</a:t>
            </a:r>
            <a:endParaRPr lang="ja-JP" altLang="en-US" sz="4400" dirty="0">
              <a:solidFill>
                <a:srgbClr val="00206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131C253-591B-4DA4-9AFB-B6E2CE9DBB18}"/>
              </a:ext>
            </a:extLst>
          </p:cNvPr>
          <p:cNvSpPr txBox="1"/>
          <p:nvPr/>
        </p:nvSpPr>
        <p:spPr>
          <a:xfrm>
            <a:off x="5196566" y="5089900"/>
            <a:ext cx="50204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0" dirty="0">
                <a:solidFill>
                  <a:schemeClr val="accent1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こ　みん　か　　　　　い　　　　　　　　　 　やど </a:t>
            </a:r>
            <a:endParaRPr kumimoji="1" lang="ja-JP" altLang="en-US" sz="2200" dirty="0">
              <a:solidFill>
                <a:schemeClr val="accent1">
                  <a:lumMod val="50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978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93"/>
    </mc:Choice>
    <mc:Fallback xmlns="">
      <p:transition spd="slow" advTm="66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C9E084-6185-42D1-A716-798DA8981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20603B64-AE49-492C-B647-4B1BA3E3D8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8652" y="0"/>
            <a:ext cx="10287000" cy="6858000"/>
          </a:xfr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B40F044-E735-4ACF-BACC-218E49952A4E}"/>
              </a:ext>
            </a:extLst>
          </p:cNvPr>
          <p:cNvSpPr/>
          <p:nvPr/>
        </p:nvSpPr>
        <p:spPr>
          <a:xfrm>
            <a:off x="2588012" y="5943588"/>
            <a:ext cx="32941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400" dirty="0">
                <a:solidFill>
                  <a:srgbClr val="00206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地元の食材</a:t>
            </a:r>
            <a:endParaRPr lang="ja-JP" altLang="en-US" sz="4400" dirty="0">
              <a:solidFill>
                <a:srgbClr val="00206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935C919-BD24-45BF-B400-4BD03E7233A0}"/>
              </a:ext>
            </a:extLst>
          </p:cNvPr>
          <p:cNvSpPr txBox="1"/>
          <p:nvPr/>
        </p:nvSpPr>
        <p:spPr>
          <a:xfrm>
            <a:off x="2749416" y="5712755"/>
            <a:ext cx="14548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0" dirty="0">
                <a:solidFill>
                  <a:schemeClr val="accent1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じ　もと</a:t>
            </a:r>
            <a:endParaRPr kumimoji="1" lang="ja-JP" altLang="en-US" sz="2200" dirty="0">
              <a:solidFill>
                <a:schemeClr val="accent1">
                  <a:lumMod val="50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85C24D4-917F-27E0-EC4E-EEE845E5BC75}"/>
              </a:ext>
            </a:extLst>
          </p:cNvPr>
          <p:cNvSpPr txBox="1"/>
          <p:nvPr/>
        </p:nvSpPr>
        <p:spPr>
          <a:xfrm>
            <a:off x="4138995" y="5712754"/>
            <a:ext cx="17431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00" dirty="0">
                <a:solidFill>
                  <a:schemeClr val="accent1">
                    <a:lumMod val="50000"/>
                  </a:schemeClr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しょく　ざい</a:t>
            </a:r>
            <a:endParaRPr kumimoji="1" lang="ja-JP" altLang="en-US" sz="2200" dirty="0">
              <a:solidFill>
                <a:schemeClr val="accent1">
                  <a:lumMod val="50000"/>
                </a:schemeClr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229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79"/>
    </mc:Choice>
    <mc:Fallback xmlns="">
      <p:transition spd="slow" advTm="66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332B78-C294-4A21-8EFB-AA7EDC9C27AC}"/>
              </a:ext>
            </a:extLst>
          </p:cNvPr>
          <p:cNvSpPr txBox="1"/>
          <p:nvPr/>
        </p:nvSpPr>
        <p:spPr>
          <a:xfrm>
            <a:off x="258417" y="612844"/>
            <a:ext cx="11675165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○市民団体の人たち</a:t>
            </a:r>
            <a:endParaRPr kumimoji="1" lang="en-US" altLang="ja-JP" sz="7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7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7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・出前授業</a:t>
            </a:r>
            <a:endParaRPr lang="en-US" altLang="ja-JP" sz="1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lang="en-US" altLang="ja-JP" sz="1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7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・環境整備</a:t>
            </a:r>
            <a:endParaRPr kumimoji="1" lang="en-US" altLang="ja-JP" sz="1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kumimoji="1" lang="en-US" altLang="ja-JP" sz="1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7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・イベント活動</a:t>
            </a:r>
            <a:endParaRPr lang="en-US" altLang="ja-JP" sz="1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lang="en-US" altLang="ja-JP" sz="1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7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「御金荷の道」ウォーク</a:t>
            </a:r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id="{A4D8E217-F431-4A20-8F02-2DB64F7D1D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" b="12645"/>
          <a:stretch>
            <a:fillRect/>
          </a:stretch>
        </p:blipFill>
        <p:spPr>
          <a:xfrm>
            <a:off x="6980663" y="1912011"/>
            <a:ext cx="4663069" cy="3033976"/>
          </a:xfr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FC171ED-7FBB-47C2-BE81-21A9E4FD4B83}"/>
              </a:ext>
            </a:extLst>
          </p:cNvPr>
          <p:cNvSpPr txBox="1"/>
          <p:nvPr/>
        </p:nvSpPr>
        <p:spPr>
          <a:xfrm>
            <a:off x="1433872" y="2729343"/>
            <a:ext cx="5565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かんきょう　せい　　び</a:t>
            </a:r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D56503F-B2BF-42FB-9658-F2FE025167E5}"/>
              </a:ext>
            </a:extLst>
          </p:cNvPr>
          <p:cNvSpPr txBox="1"/>
          <p:nvPr/>
        </p:nvSpPr>
        <p:spPr>
          <a:xfrm>
            <a:off x="1433872" y="5369062"/>
            <a:ext cx="4216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   お　　かね　に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BFE9E62-759B-39A3-34AE-F2ADDFADB705}"/>
              </a:ext>
            </a:extLst>
          </p:cNvPr>
          <p:cNvSpPr txBox="1"/>
          <p:nvPr/>
        </p:nvSpPr>
        <p:spPr>
          <a:xfrm>
            <a:off x="3205639" y="1459827"/>
            <a:ext cx="3580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じゅ　ぎょう</a:t>
            </a:r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F9DC65C-1237-94CD-747C-D8A557ACFAC4}"/>
              </a:ext>
            </a:extLst>
          </p:cNvPr>
          <p:cNvSpPr txBox="1"/>
          <p:nvPr/>
        </p:nvSpPr>
        <p:spPr>
          <a:xfrm>
            <a:off x="3178432" y="274290"/>
            <a:ext cx="2651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だんたい</a:t>
            </a:r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46094B8-5DB1-D62A-3C2B-82C027E58F7E}"/>
              </a:ext>
            </a:extLst>
          </p:cNvPr>
          <p:cNvSpPr txBox="1"/>
          <p:nvPr/>
        </p:nvSpPr>
        <p:spPr>
          <a:xfrm>
            <a:off x="4118029" y="4069895"/>
            <a:ext cx="2186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かつ　どう</a:t>
            </a:r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742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87"/>
    </mc:Choice>
    <mc:Fallback xmlns="">
      <p:transition spd="slow" advTm="90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3" grpId="0"/>
      <p:bldP spid="5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332B78-C294-4A21-8EFB-AA7EDC9C27AC}"/>
              </a:ext>
            </a:extLst>
          </p:cNvPr>
          <p:cNvSpPr txBox="1"/>
          <p:nvPr/>
        </p:nvSpPr>
        <p:spPr>
          <a:xfrm>
            <a:off x="258417" y="389001"/>
            <a:ext cx="1167516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○宿泊施設、飲食業の人たち</a:t>
            </a:r>
            <a:endParaRPr kumimoji="1" lang="en-US" altLang="ja-JP" sz="1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kumimoji="1" lang="en-US" altLang="ja-JP" sz="1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7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・古民家を活かした宿</a:t>
            </a:r>
            <a:endParaRPr lang="en-US" altLang="ja-JP" sz="1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kumimoji="1" lang="en-US" altLang="ja-JP" sz="1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sz="7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・地元の食材</a:t>
            </a:r>
            <a:endParaRPr kumimoji="1" lang="en-US" altLang="ja-JP" sz="7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7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endParaRPr kumimoji="1" lang="en-US" altLang="ja-JP" sz="7000" dirty="0">
              <a:solidFill>
                <a:srgbClr val="FFC000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773D8B9-4269-41D6-9FFF-A2DA502A81DE}"/>
              </a:ext>
            </a:extLst>
          </p:cNvPr>
          <p:cNvSpPr txBox="1"/>
          <p:nvPr/>
        </p:nvSpPr>
        <p:spPr>
          <a:xfrm>
            <a:off x="919956" y="59229"/>
            <a:ext cx="5859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しゅく　はく　　し　　 せつ</a:t>
            </a:r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669B48D-6A51-4839-924C-889390D9669B}"/>
              </a:ext>
            </a:extLst>
          </p:cNvPr>
          <p:cNvSpPr txBox="1"/>
          <p:nvPr/>
        </p:nvSpPr>
        <p:spPr>
          <a:xfrm>
            <a:off x="5093093" y="120587"/>
            <a:ext cx="6430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いん　しょく ぎょう</a:t>
            </a:r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DFCD41F-6D39-4A51-AF6F-5C6EDD98F356}"/>
              </a:ext>
            </a:extLst>
          </p:cNvPr>
          <p:cNvSpPr txBox="1"/>
          <p:nvPr/>
        </p:nvSpPr>
        <p:spPr>
          <a:xfrm>
            <a:off x="1372072" y="1384522"/>
            <a:ext cx="7920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こ　　みん　　か　　　　　　　い　　　　　　　　　　　　　　やど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B1712E5-2C49-4058-B7CF-4156FC497D3A}"/>
              </a:ext>
            </a:extLst>
          </p:cNvPr>
          <p:cNvSpPr txBox="1"/>
          <p:nvPr/>
        </p:nvSpPr>
        <p:spPr>
          <a:xfrm>
            <a:off x="1269436" y="2667794"/>
            <a:ext cx="3041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じ　　　もと　　　　　　</a:t>
            </a:r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8" name="コンテンツ プレースホルダー 4">
            <a:extLst>
              <a:ext uri="{FF2B5EF4-FFF2-40B4-BE49-F238E27FC236}">
                <a16:creationId xmlns:a16="http://schemas.microsoft.com/office/drawing/2014/main" id="{F710BAA7-7D23-4F7E-8187-C711AE4BB7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2719" y="4033452"/>
            <a:ext cx="3650604" cy="2737953"/>
          </a:xfrm>
        </p:spPr>
      </p:pic>
      <p:pic>
        <p:nvPicPr>
          <p:cNvPr id="9" name="コンテンツ プレースホルダー 4">
            <a:extLst>
              <a:ext uri="{FF2B5EF4-FFF2-40B4-BE49-F238E27FC236}">
                <a16:creationId xmlns:a16="http://schemas.microsoft.com/office/drawing/2014/main" id="{FED93163-FA6C-4095-9A7D-AED09804E4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79108" y="4033452"/>
            <a:ext cx="4106929" cy="2737953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D78FA7D-341B-9819-1A44-0851A4AE5432}"/>
              </a:ext>
            </a:extLst>
          </p:cNvPr>
          <p:cNvSpPr txBox="1"/>
          <p:nvPr/>
        </p:nvSpPr>
        <p:spPr>
          <a:xfrm>
            <a:off x="3947321" y="2648457"/>
            <a:ext cx="1990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しょく　ざい</a:t>
            </a:r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80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06"/>
    </mc:Choice>
    <mc:Fallback xmlns="">
      <p:transition spd="slow" advTm="88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495471-5C74-47CC-839B-30D9AF135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CACB5F1-9C19-4C17-85F2-53B7FB1A7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00460" y="3825391"/>
            <a:ext cx="2782956" cy="296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B19CEE38-D8A0-4ADA-9787-823C4AC64CC6}"/>
              </a:ext>
            </a:extLst>
          </p:cNvPr>
          <p:cNvSpPr/>
          <p:nvPr/>
        </p:nvSpPr>
        <p:spPr>
          <a:xfrm>
            <a:off x="608584" y="221973"/>
            <a:ext cx="10974832" cy="3409121"/>
          </a:xfrm>
          <a:prstGeom prst="wedgeRoundRectCallout">
            <a:avLst>
              <a:gd name="adj1" fmla="val -666"/>
              <a:gd name="adj2" fmla="val 763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金山にかかわる人たちは、</a:t>
            </a:r>
            <a:endParaRPr lang="en-US" altLang="ja-JP" sz="6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6000" dirty="0">
                <a:solidFill>
                  <a:schemeClr val="accent4">
                    <a:lumMod val="60000"/>
                    <a:lumOff val="4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どのような思い</a:t>
            </a:r>
            <a:r>
              <a:rPr kumimoji="1" lang="ja-JP" altLang="en-US" sz="6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で取り組みをしているのかな？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F3AB220-1AF2-4ED7-BBBF-622C4E15D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61463" y="3889513"/>
            <a:ext cx="2687882" cy="296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75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13"/>
    </mc:Choice>
    <mc:Fallback xmlns="">
      <p:transition spd="slow" advTm="77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8304B974-95E6-4D50-BA2C-D14CE9665C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2016" y="4569013"/>
            <a:ext cx="1672579" cy="2278167"/>
          </a:xfr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893B7FF-2577-467B-9CB8-577A163F5A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79322" y="4576048"/>
            <a:ext cx="1991409" cy="2270206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CC38AD0-1FB0-4EA4-8268-CF5C52151214}"/>
              </a:ext>
            </a:extLst>
          </p:cNvPr>
          <p:cNvSpPr txBox="1"/>
          <p:nvPr/>
        </p:nvSpPr>
        <p:spPr>
          <a:xfrm>
            <a:off x="350477" y="107101"/>
            <a:ext cx="11642769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まとめ</a:t>
            </a:r>
            <a:endParaRPr kumimoji="1" lang="en-US" altLang="ja-JP" sz="8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7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市・地域・企業が、知恵と力を</a:t>
            </a:r>
            <a:endParaRPr lang="en-US" altLang="ja-JP" sz="1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lang="en-US" altLang="ja-JP" sz="1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7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出し合い、</a:t>
            </a:r>
            <a:r>
              <a:rPr kumimoji="1" lang="ja-JP" altLang="en-US" sz="7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「佐渡島の金山」</a:t>
            </a:r>
            <a:r>
              <a:rPr lang="ja-JP" altLang="en-US" sz="7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</a:t>
            </a:r>
            <a:endParaRPr lang="en-US" altLang="ja-JP" sz="1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endParaRPr lang="en-US" altLang="ja-JP" sz="1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7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よさを守り伝えている。</a:t>
            </a:r>
            <a:endParaRPr kumimoji="1" lang="ja-JP" altLang="en-US" sz="66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58D4AE4-0B50-48B8-8999-E40785A57497}"/>
              </a:ext>
            </a:extLst>
          </p:cNvPr>
          <p:cNvSpPr txBox="1"/>
          <p:nvPr/>
        </p:nvSpPr>
        <p:spPr>
          <a:xfrm>
            <a:off x="3860250" y="989906"/>
            <a:ext cx="3193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き　　ぎょう　　　　　　</a:t>
            </a:r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4D3E49E-3BCE-48DF-B0E3-2241EB7C9344}"/>
              </a:ext>
            </a:extLst>
          </p:cNvPr>
          <p:cNvSpPr txBox="1"/>
          <p:nvPr/>
        </p:nvSpPr>
        <p:spPr>
          <a:xfrm>
            <a:off x="7701408" y="1004696"/>
            <a:ext cx="2375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ち　　　え　　　　　　</a:t>
            </a:r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ECCD99E-2639-462C-8FC3-CEB8C2C10DA6}"/>
              </a:ext>
            </a:extLst>
          </p:cNvPr>
          <p:cNvSpPr txBox="1"/>
          <p:nvPr/>
        </p:nvSpPr>
        <p:spPr>
          <a:xfrm>
            <a:off x="5032311" y="2263634"/>
            <a:ext cx="26690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さ　　　ど　　　　　　</a:t>
            </a:r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0819BA1-D07F-4A26-AAAD-CDABDE4FEB8A}"/>
              </a:ext>
            </a:extLst>
          </p:cNvPr>
          <p:cNvSpPr txBox="1"/>
          <p:nvPr/>
        </p:nvSpPr>
        <p:spPr>
          <a:xfrm>
            <a:off x="4541384" y="3707336"/>
            <a:ext cx="1990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つた　　　　　　</a:t>
            </a:r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E149831-C7F3-4B28-A959-8428E622872C}"/>
              </a:ext>
            </a:extLst>
          </p:cNvPr>
          <p:cNvSpPr txBox="1"/>
          <p:nvPr/>
        </p:nvSpPr>
        <p:spPr>
          <a:xfrm>
            <a:off x="2114802" y="1066850"/>
            <a:ext cx="1990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ち　　いき　　　　　　</a:t>
            </a:r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4B0FD75-BBB3-2CD2-F1E0-62717836D947}"/>
              </a:ext>
            </a:extLst>
          </p:cNvPr>
          <p:cNvSpPr txBox="1"/>
          <p:nvPr/>
        </p:nvSpPr>
        <p:spPr>
          <a:xfrm>
            <a:off x="2832038" y="3729121"/>
            <a:ext cx="889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まも　　　　　　</a:t>
            </a:r>
            <a:endParaRPr kumimoji="1" lang="ja-JP" altLang="en-US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968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94"/>
    </mc:Choice>
    <mc:Fallback xmlns="">
      <p:transition spd="slow" advTm="128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9" grpId="0"/>
      <p:bldP spid="10" grpId="0"/>
      <p:bldP spid="11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4EFE3B-0D19-B716-B2CF-D175B37329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14BC6B19-6216-2047-9E32-C6288F9766B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D6A062A-62C4-DC37-F96E-91F7800EE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" b="10114"/>
          <a:stretch>
            <a:fillRect/>
          </a:stretch>
        </p:blipFill>
        <p:spPr>
          <a:xfrm>
            <a:off x="348916" y="1122363"/>
            <a:ext cx="9356558" cy="560299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55D153D8-056F-9900-17AC-18ADBFD01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01263" y="1647459"/>
            <a:ext cx="3741821" cy="2806365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DD2405B-44FE-EA4F-0904-AEE895893FE2}"/>
              </a:ext>
            </a:extLst>
          </p:cNvPr>
          <p:cNvSpPr txBox="1"/>
          <p:nvPr/>
        </p:nvSpPr>
        <p:spPr>
          <a:xfrm>
            <a:off x="561473" y="322402"/>
            <a:ext cx="117909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「佐渡島の金山」のよさを守り、生かしたまちづくり」</a:t>
            </a:r>
            <a:endParaRPr kumimoji="1" lang="en-US" altLang="ja-JP" sz="4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　　　　　　　　　　　　　　　　　　　　</a:t>
            </a:r>
            <a:r>
              <a:rPr kumimoji="1"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0330BF2-B247-F0D5-2F45-DB8FC4548B85}"/>
              </a:ext>
            </a:extLst>
          </p:cNvPr>
          <p:cNvSpPr txBox="1"/>
          <p:nvPr/>
        </p:nvSpPr>
        <p:spPr>
          <a:xfrm>
            <a:off x="1246227" y="107667"/>
            <a:ext cx="13252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さ　　　ど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4D056B1-6249-C1BC-7186-ED2742FB8CC9}"/>
              </a:ext>
            </a:extLst>
          </p:cNvPr>
          <p:cNvSpPr txBox="1"/>
          <p:nvPr/>
        </p:nvSpPr>
        <p:spPr>
          <a:xfrm>
            <a:off x="6071282" y="116998"/>
            <a:ext cx="808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まも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78A17E4-1D05-FAF1-9422-ECC96C29E6FC}"/>
              </a:ext>
            </a:extLst>
          </p:cNvPr>
          <p:cNvSpPr txBox="1"/>
          <p:nvPr/>
        </p:nvSpPr>
        <p:spPr>
          <a:xfrm>
            <a:off x="10116839" y="5897078"/>
            <a:ext cx="18242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終わり</a:t>
            </a:r>
          </a:p>
        </p:txBody>
      </p:sp>
    </p:spTree>
    <p:extLst>
      <p:ext uri="{BB962C8B-B14F-4D97-AF65-F5344CB8AC3E}">
        <p14:creationId xmlns:p14="http://schemas.microsoft.com/office/powerpoint/2010/main" val="346839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76"/>
    </mc:Choice>
    <mc:Fallback xmlns="">
      <p:transition spd="slow" advTm="787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FF2B5188-DD37-4E5B-8A9F-B43DFFE91F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73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71"/>
    </mc:Choice>
    <mc:Fallback xmlns="">
      <p:transition spd="slow" advTm="42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5F1C9841-D3B1-4F60-A452-B1EEC3B052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11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42"/>
    </mc:Choice>
    <mc:Fallback xmlns="">
      <p:transition spd="slow" advTm="45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97423834-E627-4D72-8CA6-8BB88BECC4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6437915" y="1042677"/>
            <a:ext cx="6363529" cy="4772646"/>
          </a:xfr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48471B7-B1D3-483E-B6E4-6AEEE8F6A3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997" y="874489"/>
            <a:ext cx="6909005" cy="5181754"/>
          </a:xfrm>
          <a:prstGeom prst="rect">
            <a:avLst/>
          </a:prstGeom>
        </p:spPr>
      </p:pic>
      <p:sp>
        <p:nvSpPr>
          <p:cNvPr id="3" name="楕円 2">
            <a:extLst>
              <a:ext uri="{FF2B5EF4-FFF2-40B4-BE49-F238E27FC236}">
                <a16:creationId xmlns:a16="http://schemas.microsoft.com/office/drawing/2014/main" id="{5AC06358-8EF5-4B1B-94F8-2A18F595F33D}"/>
              </a:ext>
            </a:extLst>
          </p:cNvPr>
          <p:cNvSpPr/>
          <p:nvPr/>
        </p:nvSpPr>
        <p:spPr>
          <a:xfrm>
            <a:off x="9210261" y="3233530"/>
            <a:ext cx="848139" cy="1590261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699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48"/>
    </mc:Choice>
    <mc:Fallback xmlns="">
      <p:transition spd="slow" advTm="100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9C0FF069-A072-463D-9179-A17341CBE1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-245520" y="760809"/>
            <a:ext cx="4998404" cy="3748802"/>
          </a:xfr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0BC85DB8-FE36-4B5E-9334-30C2CE148D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3659258" y="760808"/>
            <a:ext cx="4998400" cy="374880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08013AB-021C-464B-A140-16F7AE216E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5" t="16466" b="1668"/>
          <a:stretch>
            <a:fillRect/>
          </a:stretch>
        </p:blipFill>
        <p:spPr>
          <a:xfrm rot="5400000">
            <a:off x="7433964" y="870221"/>
            <a:ext cx="4974458" cy="3516537"/>
          </a:xfrm>
          <a:prstGeom prst="rect">
            <a:avLst/>
          </a:prstGeom>
        </p:spPr>
      </p:pic>
      <p:sp>
        <p:nvSpPr>
          <p:cNvPr id="10" name="タイトル 1">
            <a:extLst>
              <a:ext uri="{FF2B5EF4-FFF2-40B4-BE49-F238E27FC236}">
                <a16:creationId xmlns:a16="http://schemas.microsoft.com/office/drawing/2014/main" id="{9B6A440B-9A1D-4D78-A326-7A35BFF8C2C0}"/>
              </a:ext>
            </a:extLst>
          </p:cNvPr>
          <p:cNvSpPr txBox="1">
            <a:spLocks/>
          </p:cNvSpPr>
          <p:nvPr/>
        </p:nvSpPr>
        <p:spPr>
          <a:xfrm>
            <a:off x="728870" y="5383141"/>
            <a:ext cx="1087116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金山でさかえた町の通りには、昔の建物や</a:t>
            </a:r>
            <a:endParaRPr lang="en-US" altLang="ja-JP" sz="15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endParaRPr lang="en-US" altLang="ja-JP" sz="15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町の名前がたくさん残っています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0183D50-F7DC-4681-A556-045FE4EC3BC9}"/>
              </a:ext>
            </a:extLst>
          </p:cNvPr>
          <p:cNvSpPr txBox="1"/>
          <p:nvPr/>
        </p:nvSpPr>
        <p:spPr>
          <a:xfrm>
            <a:off x="7930661" y="5076062"/>
            <a:ext cx="1042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むかし</a:t>
            </a:r>
            <a:endParaRPr kumimoji="1" lang="ja-JP" altLang="en-US" sz="20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A138BCF-6717-40CE-8030-20638729ED84}"/>
              </a:ext>
            </a:extLst>
          </p:cNvPr>
          <p:cNvSpPr txBox="1"/>
          <p:nvPr/>
        </p:nvSpPr>
        <p:spPr>
          <a:xfrm>
            <a:off x="9132025" y="5076062"/>
            <a:ext cx="11543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たて</a:t>
            </a:r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もの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748723F-26D4-4CF6-8B4C-5BB4340A8228}"/>
              </a:ext>
            </a:extLst>
          </p:cNvPr>
          <p:cNvSpPr txBox="1"/>
          <p:nvPr/>
        </p:nvSpPr>
        <p:spPr>
          <a:xfrm>
            <a:off x="2438247" y="512372"/>
            <a:ext cx="800219" cy="259742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40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だいくまち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4F53F99-D54E-4B28-89A4-55B1633D5C8F}"/>
              </a:ext>
            </a:extLst>
          </p:cNvPr>
          <p:cNvSpPr txBox="1"/>
          <p:nvPr/>
        </p:nvSpPr>
        <p:spPr>
          <a:xfrm>
            <a:off x="6560200" y="894522"/>
            <a:ext cx="800219" cy="259742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40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こめやまち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9E44695-019F-4A71-84E6-BC92A187E1BA}"/>
              </a:ext>
            </a:extLst>
          </p:cNvPr>
          <p:cNvSpPr txBox="1"/>
          <p:nvPr/>
        </p:nvSpPr>
        <p:spPr>
          <a:xfrm>
            <a:off x="10603877" y="710276"/>
            <a:ext cx="800219" cy="259742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40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みそやまち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684001F-2122-B4F7-3A06-ED20E7A45841}"/>
              </a:ext>
            </a:extLst>
          </p:cNvPr>
          <p:cNvSpPr txBox="1"/>
          <p:nvPr/>
        </p:nvSpPr>
        <p:spPr>
          <a:xfrm>
            <a:off x="5449410" y="5808296"/>
            <a:ext cx="1042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のこ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525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40"/>
    </mc:Choice>
    <mc:Fallback xmlns="">
      <p:transition spd="slow" advTm="190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8" grpId="0"/>
      <p:bldP spid="2" grpId="0"/>
      <p:bldP spid="11" grpId="0"/>
      <p:bldP spid="1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8304B974-95E6-4D50-BA2C-D14CE9665C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6229" y="3429000"/>
            <a:ext cx="2464906" cy="3357372"/>
          </a:xfr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2366938A-04C0-4F4C-A4B2-7FCA4942D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893B7FF-2577-467B-9CB8-577A163F5A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95118" y="3440295"/>
            <a:ext cx="2933959" cy="3344712"/>
          </a:xfrm>
          <a:prstGeom prst="rect">
            <a:avLst/>
          </a:prstGeom>
        </p:spPr>
      </p:pic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A47820DA-A1DE-4F20-AEFB-829928635AA4}"/>
              </a:ext>
            </a:extLst>
          </p:cNvPr>
          <p:cNvSpPr/>
          <p:nvPr/>
        </p:nvSpPr>
        <p:spPr>
          <a:xfrm>
            <a:off x="378968" y="208722"/>
            <a:ext cx="11434063" cy="3063876"/>
          </a:xfrm>
          <a:prstGeom prst="wedgeRoundRectCallout">
            <a:avLst>
              <a:gd name="adj1" fmla="val -666"/>
              <a:gd name="adj2" fmla="val 763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7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歩いていると、</a:t>
            </a:r>
            <a:endParaRPr kumimoji="1" lang="en-US" altLang="ja-JP" sz="7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lang="ja-JP" altLang="en-US" sz="7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こんなものを見つけたよ</a:t>
            </a:r>
            <a:endParaRPr kumimoji="1" lang="en-US" altLang="ja-JP" sz="7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17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71"/>
    </mc:Choice>
    <mc:Fallback xmlns="">
      <p:transition spd="slow" advTm="54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A1306878-7D19-46D1-8F56-4932EA75AA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7741" y="13562"/>
            <a:ext cx="9125916" cy="6844437"/>
          </a:xfrm>
        </p:spPr>
      </p:pic>
    </p:spTree>
    <p:extLst>
      <p:ext uri="{BB962C8B-B14F-4D97-AF65-F5344CB8AC3E}">
        <p14:creationId xmlns:p14="http://schemas.microsoft.com/office/powerpoint/2010/main" val="400969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31"/>
    </mc:Choice>
    <mc:Fallback xmlns="">
      <p:transition spd="slow" advTm="38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F75E43AC-2321-42F0-8E5D-17A4E56733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6278" y="0"/>
            <a:ext cx="9169171" cy="6876878"/>
          </a:xfrm>
        </p:spPr>
      </p:pic>
    </p:spTree>
    <p:extLst>
      <p:ext uri="{BB962C8B-B14F-4D97-AF65-F5344CB8AC3E}">
        <p14:creationId xmlns:p14="http://schemas.microsoft.com/office/powerpoint/2010/main" val="47851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5"/>
    </mc:Choice>
    <mc:Fallback xmlns="">
      <p:transition spd="slow" advTm="37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2.3|2.3|2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5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5234b66-31f5-404e-bd74-39517d57470d">
      <Terms xmlns="http://schemas.microsoft.com/office/infopath/2007/PartnerControls"/>
    </lcf76f155ced4ddcb4097134ff3c332f>
    <TaxCatchAll xmlns="842a1b65-c636-4f2e-b98c-99999d94203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57C635D0DFBCBF4EBAD10C8DF238941B" ma:contentTypeVersion="11" ma:contentTypeDescription="新しいドキュメントを作成します。" ma:contentTypeScope="" ma:versionID="60883566135a59597d3e1ad866e93c5f">
  <xsd:schema xmlns:xsd="http://www.w3.org/2001/XMLSchema" xmlns:xs="http://www.w3.org/2001/XMLSchema" xmlns:p="http://schemas.microsoft.com/office/2006/metadata/properties" xmlns:ns2="c5234b66-31f5-404e-bd74-39517d57470d" xmlns:ns3="842a1b65-c636-4f2e-b98c-99999d942039" targetNamespace="http://schemas.microsoft.com/office/2006/metadata/properties" ma:root="true" ma:fieldsID="88803f1ed3cd698bee71144c39045a9c" ns2:_="" ns3:_="">
    <xsd:import namespace="c5234b66-31f5-404e-bd74-39517d57470d"/>
    <xsd:import namespace="842a1b65-c636-4f2e-b98c-99999d9420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234b66-31f5-404e-bd74-39517d5747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画像タグ" ma:readOnly="false" ma:fieldId="{5cf76f15-5ced-4ddc-b409-7134ff3c332f}" ma:taxonomyMulti="true" ma:sspId="8b3b19bc-1084-4a18-a100-b5024c7dcff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2a1b65-c636-4f2e-b98c-99999d94203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f9695bb-de0b-4854-b4b3-67a3bf43da95}" ma:internalName="TaxCatchAll" ma:showField="CatchAllData" ma:web="842a1b65-c636-4f2e-b98c-99999d9420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06C725-8561-45F7-8D9F-D2EF20ED30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CB31069-5F2B-496E-A5CD-B145E86A087A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c5234b66-31f5-404e-bd74-39517d57470d"/>
    <ds:schemaRef ds:uri="http://www.w3.org/XML/1998/namespace"/>
    <ds:schemaRef ds:uri="842a1b65-c636-4f2e-b98c-99999d942039"/>
  </ds:schemaRefs>
</ds:datastoreItem>
</file>

<file path=customXml/itemProps3.xml><?xml version="1.0" encoding="utf-8"?>
<ds:datastoreItem xmlns:ds="http://schemas.openxmlformats.org/officeDocument/2006/customXml" ds:itemID="{969662AE-C99A-46CC-B039-82AD9DAE14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234b66-31f5-404e-bd74-39517d57470d"/>
    <ds:schemaRef ds:uri="842a1b65-c636-4f2e-b98c-99999d9420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1728</TotalTime>
  <Words>409</Words>
  <Application>Microsoft Office PowerPoint</Application>
  <PresentationFormat>ワイド画面</PresentationFormat>
  <Paragraphs>104</Paragraphs>
  <Slides>28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34" baseType="lpstr">
      <vt:lpstr>UD デジタル 教科書体 NK-B</vt:lpstr>
      <vt:lpstr>UD デジタル 教科書体 NP-B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市役所支所と消防署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t0293</dc:creator>
  <cp:lastModifiedBy>m sakai</cp:lastModifiedBy>
  <cp:revision>34</cp:revision>
  <dcterms:created xsi:type="dcterms:W3CDTF">2025-08-04T04:05:21Z</dcterms:created>
  <dcterms:modified xsi:type="dcterms:W3CDTF">2026-02-03T04:02:38Z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0x01010057C635D0DFBCBF4EBAD10C8DF238941B</vt:lpwstr>
  </property>
</Properties>
</file>