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1" r:id="rId3"/>
    <p:sldId id="262" r:id="rId4"/>
    <p:sldId id="263" r:id="rId5"/>
    <p:sldId id="265" r:id="rId6"/>
    <p:sldId id="264" r:id="rId7"/>
    <p:sldId id="256" r:id="rId8"/>
    <p:sldId id="266" r:id="rId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4" autoAdjust="0"/>
    <p:restoredTop sz="94660"/>
  </p:normalViewPr>
  <p:slideViewPr>
    <p:cSldViewPr snapToGrid="0">
      <p:cViewPr varScale="1">
        <p:scale>
          <a:sx n="61" d="100"/>
          <a:sy n="61" d="100"/>
        </p:scale>
        <p:origin x="162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836C5E-0F4C-4F09-A3D4-16258BDF01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7D14E5B-30D4-4A76-A0E7-F13D6F2C72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81312-78A5-4ABF-8CF4-4C66B4408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09C0F-7659-480F-AE1F-5045EBC23823}" type="datetimeFigureOut">
              <a:rPr kumimoji="1" lang="ja-JP" altLang="en-US" smtClean="0"/>
              <a:t>2023/8/29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E31C684-C33F-442C-8287-8B81ABB51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52EF056-F6E1-4DD6-B233-CA85BE2F0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F163-38CB-454B-98CC-5C2BB90A75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8869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288C6A6-2FA2-4472-B7F9-E3E93D2F8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D714A72-94D3-484B-B641-EAD7132F89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82C0192-968D-470A-BF57-56955031B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09C0F-7659-480F-AE1F-5045EBC23823}" type="datetimeFigureOut">
              <a:rPr kumimoji="1" lang="ja-JP" altLang="en-US" smtClean="0"/>
              <a:t>2023/8/29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D3B5199-BE99-4182-8113-D8DFB8D90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3340EE6-8066-4B4A-9D8B-F8BF016BC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F163-38CB-454B-98CC-5C2BB90A75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8480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FFC9305-ABB3-49F3-A069-4B53AE227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F1776D-B0B3-4C66-A330-4A65A5455B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3CE604-BD7A-4D82-A494-C44F521F8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09C0F-7659-480F-AE1F-5045EBC23823}" type="datetimeFigureOut">
              <a:rPr kumimoji="1" lang="ja-JP" altLang="en-US" smtClean="0"/>
              <a:t>2023/8/29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73BB9B8-0565-478D-A691-96088B654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644BEA3-0E30-45BE-9C86-A794B34F9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F163-38CB-454B-98CC-5C2BB90A75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5483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A1FEF5B-1D5F-4D0F-9D46-4F166ABF4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39835A6-770E-4A4E-8179-AAB2D87086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A2BC868-B94B-4DAF-881C-BD5D36BC64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76A398F-BF65-4160-A342-C44EC65AE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09C0F-7659-480F-AE1F-5045EBC23823}" type="datetimeFigureOut">
              <a:rPr kumimoji="1" lang="ja-JP" altLang="en-US" smtClean="0"/>
              <a:t>2023/8/29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31DD4B3-2140-48D8-A94E-499CF91D7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B8EF595-932E-4930-8334-E4C80B139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F163-38CB-454B-98CC-5C2BB90A75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5163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623B9F-7757-499C-8615-49DAAD343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ECBE27A-8AEC-4E88-BB86-3A475F8C1A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265294A-D03B-4D28-B0C0-8FD4D4175A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18F2121-00BD-4AB8-9072-823F7F9658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0070424-21D5-476B-99BC-623390431C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5C94C35-D275-4B57-994B-D21FC4C13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09C0F-7659-480F-AE1F-5045EBC23823}" type="datetimeFigureOut">
              <a:rPr kumimoji="1" lang="ja-JP" altLang="en-US" smtClean="0"/>
              <a:t>2023/8/29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61C1041-FEF2-4E6B-8A02-3B2AFF47C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4719936-8CD4-4B54-B0DF-3FDBF052F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F163-38CB-454B-98CC-5C2BB90A75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477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C9841B-3E1E-4F9F-A67C-BBA4E53D6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BF49341-95C8-466B-93CE-36E543A4C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09C0F-7659-480F-AE1F-5045EBC23823}" type="datetimeFigureOut">
              <a:rPr kumimoji="1" lang="ja-JP" altLang="en-US" smtClean="0"/>
              <a:t>2023/8/29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54DB354-449E-4C59-8EB7-2DDA99B10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5204C61-76DB-40CD-8CBB-DD61369FE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F163-38CB-454B-98CC-5C2BB90A75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6271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1DAEBF5-DA6B-4F17-B105-D3F7EFD16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09C0F-7659-480F-AE1F-5045EBC23823}" type="datetimeFigureOut">
              <a:rPr kumimoji="1" lang="ja-JP" altLang="en-US" smtClean="0"/>
              <a:t>2023/8/29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FBDD87B-C060-4E6F-8F0A-EB7295310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861CB18-843F-40E6-8002-E1BA39CB7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F163-38CB-454B-98CC-5C2BB90A75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0836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649E05-9C58-442A-B43C-58342C3EE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9BCBCEB-AE3A-47C1-838A-0F0F0B1F0C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373CF46-A727-42BC-8603-E57A0F3EE0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40754F5-3AD9-4980-9A56-6F0B36D13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09C0F-7659-480F-AE1F-5045EBC23823}" type="datetimeFigureOut">
              <a:rPr kumimoji="1" lang="ja-JP" altLang="en-US" smtClean="0"/>
              <a:t>2023/8/29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CD270D2-5E47-48E9-9472-C2BB631D8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F632C90-8D68-4E22-94DA-25F309F33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F163-38CB-454B-98CC-5C2BB90A75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0945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A7C64E-B393-4B37-8D3A-54052F23B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90907BF-D804-4A45-B1F1-85E3993FCA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D09E106-B8C1-457D-8927-640727E9FE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88105E3-8876-4C68-963E-DA8A56D20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09C0F-7659-480F-AE1F-5045EBC23823}" type="datetimeFigureOut">
              <a:rPr kumimoji="1" lang="ja-JP" altLang="en-US" smtClean="0"/>
              <a:t>2023/8/29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3B0C5AA-1776-482E-9B6F-238C8FA5F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0518010-4555-4B4F-B9E8-ED0245132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F163-38CB-454B-98CC-5C2BB90A75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9618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4A7C54-44F4-491F-B8AD-8F2C08A07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FFD6D5B-25D6-4587-BBA1-38597A0D7A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6B1C04E-CAE3-4DD2-B04C-82608FBFE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09C0F-7659-480F-AE1F-5045EBC23823}" type="datetimeFigureOut">
              <a:rPr kumimoji="1" lang="ja-JP" altLang="en-US" smtClean="0"/>
              <a:t>2023/8/29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918B29-71F7-4D78-8C05-39646D06B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0E97DFE-5084-4968-9197-079C01D31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F163-38CB-454B-98CC-5C2BB90A75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1073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9B8B2F0-183B-40D8-B439-4879070FAF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5DADCA5-D2B6-42E8-8190-F4EEFB2B38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82D2703-A1AC-4768-8A79-D32DEE1B7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09C0F-7659-480F-AE1F-5045EBC23823}" type="datetimeFigureOut">
              <a:rPr kumimoji="1" lang="ja-JP" altLang="en-US" smtClean="0"/>
              <a:t>2023/8/29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4E1BC8E-109E-4AB0-AB83-3C9D6D7F7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2B21B1D-2A57-4BC8-8A09-AD8A32104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F163-38CB-454B-98CC-5C2BB90A75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3217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62DBE50-5DE4-425B-BA45-D845BFB60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EBCA002-E053-4960-A27A-A5FD45E6E3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155DACB-9DCB-4B11-A458-753495659F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09C0F-7659-480F-AE1F-5045EBC23823}" type="datetimeFigureOut">
              <a:rPr kumimoji="1" lang="ja-JP" altLang="en-US" smtClean="0"/>
              <a:t>2023/8/29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1C45B49-9CBD-43AE-A8E2-84A7410BED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5CF0B86-DA45-4F07-A308-690020018D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FF163-38CB-454B-98CC-5C2BB90A75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0487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3CE6CCA8-341D-4861-82CE-37F42239F4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77" t="24474" r="43105" b="14338"/>
          <a:stretch/>
        </p:blipFill>
        <p:spPr>
          <a:xfrm>
            <a:off x="6878702" y="187285"/>
            <a:ext cx="4509371" cy="6483429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0324A77-AFB7-4BDC-A0E0-DEE6BF9CAE4F}"/>
              </a:ext>
            </a:extLst>
          </p:cNvPr>
          <p:cNvSpPr txBox="1"/>
          <p:nvPr/>
        </p:nvSpPr>
        <p:spPr>
          <a:xfrm>
            <a:off x="380999" y="406400"/>
            <a:ext cx="6307899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新潟県の国道や高速道路について調べてみましょう。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1B9EA49-43CD-4769-BECD-562B361D6E9A}"/>
              </a:ext>
            </a:extLst>
          </p:cNvPr>
          <p:cNvSpPr txBox="1"/>
          <p:nvPr/>
        </p:nvSpPr>
        <p:spPr>
          <a:xfrm>
            <a:off x="380998" y="1711195"/>
            <a:ext cx="6307899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わたしたちの住む市町村はどこでしょうか？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8C5B7AD-DDC5-47D4-B1F5-03E866A2CD8E}"/>
              </a:ext>
            </a:extLst>
          </p:cNvPr>
          <p:cNvSpPr txBox="1"/>
          <p:nvPr/>
        </p:nvSpPr>
        <p:spPr>
          <a:xfrm>
            <a:off x="380998" y="3015990"/>
            <a:ext cx="6307899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新潟県には、どんな高速道路が通っているでしょうか？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2492271-CCE6-4295-866E-EFFD8697766A}"/>
              </a:ext>
            </a:extLst>
          </p:cNvPr>
          <p:cNvSpPr txBox="1"/>
          <p:nvPr/>
        </p:nvSpPr>
        <p:spPr>
          <a:xfrm>
            <a:off x="7958549" y="1360507"/>
            <a:ext cx="2024695" cy="4924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にほんかいとうほく</a:t>
            </a:r>
            <a:endParaRPr kumimoji="1"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6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日本海東北自動車道</a:t>
            </a:r>
          </a:p>
        </p:txBody>
      </p:sp>
      <p:sp>
        <p:nvSpPr>
          <p:cNvPr id="35" name="矢印: 二方向 34">
            <a:extLst>
              <a:ext uri="{FF2B5EF4-FFF2-40B4-BE49-F238E27FC236}">
                <a16:creationId xmlns:a16="http://schemas.microsoft.com/office/drawing/2014/main" id="{AABFDD6B-F07E-4DC1-BB93-9102536ADBC4}"/>
              </a:ext>
            </a:extLst>
          </p:cNvPr>
          <p:cNvSpPr/>
          <p:nvPr/>
        </p:nvSpPr>
        <p:spPr>
          <a:xfrm>
            <a:off x="9785024" y="434124"/>
            <a:ext cx="600423" cy="2143123"/>
          </a:xfrm>
          <a:prstGeom prst="leftUpArrow">
            <a:avLst>
              <a:gd name="adj1" fmla="val 15482"/>
              <a:gd name="adj2" fmla="val 25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01916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3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3CE6CCA8-341D-4861-82CE-37F42239F4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77" t="24474" r="43105" b="14338"/>
          <a:stretch/>
        </p:blipFill>
        <p:spPr>
          <a:xfrm>
            <a:off x="6878702" y="187285"/>
            <a:ext cx="4509371" cy="6483429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0324A77-AFB7-4BDC-A0E0-DEE6BF9CAE4F}"/>
              </a:ext>
            </a:extLst>
          </p:cNvPr>
          <p:cNvSpPr txBox="1"/>
          <p:nvPr/>
        </p:nvSpPr>
        <p:spPr>
          <a:xfrm>
            <a:off x="380999" y="406400"/>
            <a:ext cx="6307899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新潟県の国道や高速道路について調べてみましょう。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1B9EA49-43CD-4769-BECD-562B361D6E9A}"/>
              </a:ext>
            </a:extLst>
          </p:cNvPr>
          <p:cNvSpPr txBox="1"/>
          <p:nvPr/>
        </p:nvSpPr>
        <p:spPr>
          <a:xfrm>
            <a:off x="380998" y="1711195"/>
            <a:ext cx="6307899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わたしたちの住む市町村はどこでしょうか？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8C5B7AD-DDC5-47D4-B1F5-03E866A2CD8E}"/>
              </a:ext>
            </a:extLst>
          </p:cNvPr>
          <p:cNvSpPr txBox="1"/>
          <p:nvPr/>
        </p:nvSpPr>
        <p:spPr>
          <a:xfrm>
            <a:off x="380998" y="3015990"/>
            <a:ext cx="6307899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新潟県には、どんな高速道路が通っているでしょうか？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2492271-CCE6-4295-866E-EFFD8697766A}"/>
              </a:ext>
            </a:extLst>
          </p:cNvPr>
          <p:cNvSpPr txBox="1"/>
          <p:nvPr/>
        </p:nvSpPr>
        <p:spPr>
          <a:xfrm>
            <a:off x="7958549" y="1360507"/>
            <a:ext cx="2024695" cy="4924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にほんかいとうほく</a:t>
            </a:r>
            <a:endParaRPr kumimoji="1"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6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日本海東北自動車道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460D7B2-96FE-49CA-B513-26B16F3CAAC0}"/>
              </a:ext>
            </a:extLst>
          </p:cNvPr>
          <p:cNvSpPr txBox="1"/>
          <p:nvPr/>
        </p:nvSpPr>
        <p:spPr>
          <a:xfrm>
            <a:off x="9857984" y="3036731"/>
            <a:ext cx="1618814" cy="50013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ばんえつ</a:t>
            </a:r>
            <a:endParaRPr lang="en-US" altLang="ja-JP" sz="105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6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磐越自動</a:t>
            </a:r>
            <a:r>
              <a:rPr kumimoji="1" lang="ja-JP" altLang="en-US" sz="16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車道</a:t>
            </a:r>
          </a:p>
        </p:txBody>
      </p:sp>
      <p:sp>
        <p:nvSpPr>
          <p:cNvPr id="4" name="矢印: 上下 3">
            <a:extLst>
              <a:ext uri="{FF2B5EF4-FFF2-40B4-BE49-F238E27FC236}">
                <a16:creationId xmlns:a16="http://schemas.microsoft.com/office/drawing/2014/main" id="{479BE885-3D82-4C11-BBD2-45E12946E07E}"/>
              </a:ext>
            </a:extLst>
          </p:cNvPr>
          <p:cNvSpPr/>
          <p:nvPr/>
        </p:nvSpPr>
        <p:spPr>
          <a:xfrm rot="17184704">
            <a:off x="10492836" y="1742391"/>
            <a:ext cx="260384" cy="1900681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151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3CE6CCA8-341D-4861-82CE-37F42239F4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77" t="24474" r="43105" b="14338"/>
          <a:stretch/>
        </p:blipFill>
        <p:spPr>
          <a:xfrm>
            <a:off x="6878702" y="187285"/>
            <a:ext cx="4509371" cy="6483429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0324A77-AFB7-4BDC-A0E0-DEE6BF9CAE4F}"/>
              </a:ext>
            </a:extLst>
          </p:cNvPr>
          <p:cNvSpPr txBox="1"/>
          <p:nvPr/>
        </p:nvSpPr>
        <p:spPr>
          <a:xfrm>
            <a:off x="380999" y="406400"/>
            <a:ext cx="6307899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新潟県の国道や高速道路について調べてみましょう。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1B9EA49-43CD-4769-BECD-562B361D6E9A}"/>
              </a:ext>
            </a:extLst>
          </p:cNvPr>
          <p:cNvSpPr txBox="1"/>
          <p:nvPr/>
        </p:nvSpPr>
        <p:spPr>
          <a:xfrm>
            <a:off x="380998" y="1711195"/>
            <a:ext cx="6307899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わたしたちの住む市町村はどこでしょうか？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8C5B7AD-DDC5-47D4-B1F5-03E866A2CD8E}"/>
              </a:ext>
            </a:extLst>
          </p:cNvPr>
          <p:cNvSpPr txBox="1"/>
          <p:nvPr/>
        </p:nvSpPr>
        <p:spPr>
          <a:xfrm>
            <a:off x="380998" y="3015990"/>
            <a:ext cx="6307899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新潟県には、どんな高速道路が通っているでしょうか？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2492271-CCE6-4295-866E-EFFD8697766A}"/>
              </a:ext>
            </a:extLst>
          </p:cNvPr>
          <p:cNvSpPr txBox="1"/>
          <p:nvPr/>
        </p:nvSpPr>
        <p:spPr>
          <a:xfrm>
            <a:off x="7958549" y="1360507"/>
            <a:ext cx="2024695" cy="4924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にほんかいとうほく</a:t>
            </a:r>
            <a:endParaRPr kumimoji="1"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6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日本海東北自動車道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460D7B2-96FE-49CA-B513-26B16F3CAAC0}"/>
              </a:ext>
            </a:extLst>
          </p:cNvPr>
          <p:cNvSpPr txBox="1"/>
          <p:nvPr/>
        </p:nvSpPr>
        <p:spPr>
          <a:xfrm>
            <a:off x="9857984" y="3036731"/>
            <a:ext cx="1618814" cy="50013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ばんえつ</a:t>
            </a:r>
            <a:endParaRPr lang="en-US" altLang="ja-JP" sz="105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6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磐越自動</a:t>
            </a:r>
            <a:r>
              <a:rPr kumimoji="1" lang="ja-JP" altLang="en-US" sz="16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車道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C9DA103-1D14-4DE2-87CD-ABEF288DCD2A}"/>
              </a:ext>
            </a:extLst>
          </p:cNvPr>
          <p:cNvSpPr txBox="1"/>
          <p:nvPr/>
        </p:nvSpPr>
        <p:spPr>
          <a:xfrm>
            <a:off x="8075955" y="3015990"/>
            <a:ext cx="584775" cy="1397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eaVert" wrap="square" rtlCol="0">
            <a:spAutoFit/>
          </a:bodyPr>
          <a:lstStyle/>
          <a:p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ほくりく</a:t>
            </a:r>
            <a:endParaRPr kumimoji="1"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6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北陸自動車道</a:t>
            </a:r>
          </a:p>
        </p:txBody>
      </p:sp>
      <p:sp>
        <p:nvSpPr>
          <p:cNvPr id="3" name="矢印: 上下 2">
            <a:extLst>
              <a:ext uri="{FF2B5EF4-FFF2-40B4-BE49-F238E27FC236}">
                <a16:creationId xmlns:a16="http://schemas.microsoft.com/office/drawing/2014/main" id="{46E377B6-75DB-436D-AC35-1EDE63942E8E}"/>
              </a:ext>
            </a:extLst>
          </p:cNvPr>
          <p:cNvSpPr/>
          <p:nvPr/>
        </p:nvSpPr>
        <p:spPr>
          <a:xfrm>
            <a:off x="9182100" y="2519269"/>
            <a:ext cx="223642" cy="119549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矢印: 上下 14">
            <a:extLst>
              <a:ext uri="{FF2B5EF4-FFF2-40B4-BE49-F238E27FC236}">
                <a16:creationId xmlns:a16="http://schemas.microsoft.com/office/drawing/2014/main" id="{5BF0E823-9C26-46A2-909A-803DE1EE3F81}"/>
              </a:ext>
            </a:extLst>
          </p:cNvPr>
          <p:cNvSpPr/>
          <p:nvPr/>
        </p:nvSpPr>
        <p:spPr>
          <a:xfrm rot="2693958">
            <a:off x="7895301" y="3281995"/>
            <a:ext cx="221491" cy="3664569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573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3CE6CCA8-341D-4861-82CE-37F42239F4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77" t="24474" r="43105" b="14338"/>
          <a:stretch/>
        </p:blipFill>
        <p:spPr>
          <a:xfrm>
            <a:off x="6878702" y="187285"/>
            <a:ext cx="4509371" cy="6483429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0324A77-AFB7-4BDC-A0E0-DEE6BF9CAE4F}"/>
              </a:ext>
            </a:extLst>
          </p:cNvPr>
          <p:cNvSpPr txBox="1"/>
          <p:nvPr/>
        </p:nvSpPr>
        <p:spPr>
          <a:xfrm>
            <a:off x="380999" y="406400"/>
            <a:ext cx="6307899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新潟県の国道や高速道路について調べてみましょう。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1B9EA49-43CD-4769-BECD-562B361D6E9A}"/>
              </a:ext>
            </a:extLst>
          </p:cNvPr>
          <p:cNvSpPr txBox="1"/>
          <p:nvPr/>
        </p:nvSpPr>
        <p:spPr>
          <a:xfrm>
            <a:off x="380998" y="1711195"/>
            <a:ext cx="6307899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わたしたちの住む市町村はどこでしょうか？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8C5B7AD-DDC5-47D4-B1F5-03E866A2CD8E}"/>
              </a:ext>
            </a:extLst>
          </p:cNvPr>
          <p:cNvSpPr txBox="1"/>
          <p:nvPr/>
        </p:nvSpPr>
        <p:spPr>
          <a:xfrm>
            <a:off x="380998" y="3015990"/>
            <a:ext cx="6307899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28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新潟県には、どんな高速道路が通っているでしょうか？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2492271-CCE6-4295-866E-EFFD8697766A}"/>
              </a:ext>
            </a:extLst>
          </p:cNvPr>
          <p:cNvSpPr txBox="1"/>
          <p:nvPr/>
        </p:nvSpPr>
        <p:spPr>
          <a:xfrm>
            <a:off x="7958549" y="1360507"/>
            <a:ext cx="2024695" cy="4924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にほんかいとうほく</a:t>
            </a:r>
            <a:endParaRPr kumimoji="1"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6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日本海東北自動車道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460D7B2-96FE-49CA-B513-26B16F3CAAC0}"/>
              </a:ext>
            </a:extLst>
          </p:cNvPr>
          <p:cNvSpPr txBox="1"/>
          <p:nvPr/>
        </p:nvSpPr>
        <p:spPr>
          <a:xfrm>
            <a:off x="9857984" y="3036731"/>
            <a:ext cx="1618814" cy="50013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ばんえつ</a:t>
            </a:r>
            <a:endParaRPr lang="en-US" altLang="ja-JP" sz="105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6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磐越自動</a:t>
            </a:r>
            <a:r>
              <a:rPr kumimoji="1" lang="ja-JP" altLang="en-US" sz="16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車道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36F0A31-C951-496F-B70E-DE515B2E3782}"/>
              </a:ext>
            </a:extLst>
          </p:cNvPr>
          <p:cNvSpPr txBox="1"/>
          <p:nvPr/>
        </p:nvSpPr>
        <p:spPr>
          <a:xfrm>
            <a:off x="9857984" y="4859871"/>
            <a:ext cx="1530089" cy="4924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かんえつ</a:t>
            </a:r>
            <a:endParaRPr kumimoji="1"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6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関越自動車道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C9DA103-1D14-4DE2-87CD-ABEF288DCD2A}"/>
              </a:ext>
            </a:extLst>
          </p:cNvPr>
          <p:cNvSpPr txBox="1"/>
          <p:nvPr/>
        </p:nvSpPr>
        <p:spPr>
          <a:xfrm>
            <a:off x="8075955" y="3015990"/>
            <a:ext cx="584775" cy="1397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eaVert" wrap="square" rtlCol="0">
            <a:spAutoFit/>
          </a:bodyPr>
          <a:lstStyle/>
          <a:p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ほくりく</a:t>
            </a:r>
            <a:endParaRPr kumimoji="1"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6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北陸自動車道</a:t>
            </a:r>
          </a:p>
        </p:txBody>
      </p:sp>
      <p:sp>
        <p:nvSpPr>
          <p:cNvPr id="3" name="矢印: 上下 2">
            <a:extLst>
              <a:ext uri="{FF2B5EF4-FFF2-40B4-BE49-F238E27FC236}">
                <a16:creationId xmlns:a16="http://schemas.microsoft.com/office/drawing/2014/main" id="{70E74E99-903A-49EE-9798-F28E5ABB76C0}"/>
              </a:ext>
            </a:extLst>
          </p:cNvPr>
          <p:cNvSpPr/>
          <p:nvPr/>
        </p:nvSpPr>
        <p:spPr>
          <a:xfrm rot="20403797">
            <a:off x="9660398" y="3900497"/>
            <a:ext cx="278619" cy="314011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5050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3CE6CCA8-341D-4861-82CE-37F42239F4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77" t="24474" r="43105" b="14338"/>
          <a:stretch/>
        </p:blipFill>
        <p:spPr>
          <a:xfrm>
            <a:off x="6878702" y="187285"/>
            <a:ext cx="4509371" cy="6483429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0324A77-AFB7-4BDC-A0E0-DEE6BF9CAE4F}"/>
              </a:ext>
            </a:extLst>
          </p:cNvPr>
          <p:cNvSpPr txBox="1"/>
          <p:nvPr/>
        </p:nvSpPr>
        <p:spPr>
          <a:xfrm>
            <a:off x="380999" y="406400"/>
            <a:ext cx="6307899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新潟県の国道や高速道路について調べてみましょう。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1B9EA49-43CD-4769-BECD-562B361D6E9A}"/>
              </a:ext>
            </a:extLst>
          </p:cNvPr>
          <p:cNvSpPr txBox="1"/>
          <p:nvPr/>
        </p:nvSpPr>
        <p:spPr>
          <a:xfrm>
            <a:off x="380998" y="1711195"/>
            <a:ext cx="6307899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わたしたちの住む市町村はどこでしょうか？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8C5B7AD-DDC5-47D4-B1F5-03E866A2CD8E}"/>
              </a:ext>
            </a:extLst>
          </p:cNvPr>
          <p:cNvSpPr txBox="1"/>
          <p:nvPr/>
        </p:nvSpPr>
        <p:spPr>
          <a:xfrm>
            <a:off x="380998" y="3015990"/>
            <a:ext cx="6307899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28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新潟県には、どんな高速道路が通っているでしょうか？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2492271-CCE6-4295-866E-EFFD8697766A}"/>
              </a:ext>
            </a:extLst>
          </p:cNvPr>
          <p:cNvSpPr txBox="1"/>
          <p:nvPr/>
        </p:nvSpPr>
        <p:spPr>
          <a:xfrm>
            <a:off x="7958549" y="1360507"/>
            <a:ext cx="2024695" cy="4924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にほんかいとうほく</a:t>
            </a:r>
            <a:endParaRPr kumimoji="1"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6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日本海東北自動車道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460D7B2-96FE-49CA-B513-26B16F3CAAC0}"/>
              </a:ext>
            </a:extLst>
          </p:cNvPr>
          <p:cNvSpPr txBox="1"/>
          <p:nvPr/>
        </p:nvSpPr>
        <p:spPr>
          <a:xfrm>
            <a:off x="9857984" y="3036731"/>
            <a:ext cx="1618814" cy="50013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ばんえつ</a:t>
            </a:r>
            <a:endParaRPr lang="en-US" altLang="ja-JP" sz="105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6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磐越自動</a:t>
            </a:r>
            <a:r>
              <a:rPr kumimoji="1" lang="ja-JP" altLang="en-US" sz="16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車道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36F0A31-C951-496F-B70E-DE515B2E3782}"/>
              </a:ext>
            </a:extLst>
          </p:cNvPr>
          <p:cNvSpPr txBox="1"/>
          <p:nvPr/>
        </p:nvSpPr>
        <p:spPr>
          <a:xfrm>
            <a:off x="9857984" y="4859871"/>
            <a:ext cx="1530089" cy="4924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かんえつ</a:t>
            </a:r>
            <a:endParaRPr kumimoji="1"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6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関越自動車道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C9DA103-1D14-4DE2-87CD-ABEF288DCD2A}"/>
              </a:ext>
            </a:extLst>
          </p:cNvPr>
          <p:cNvSpPr txBox="1"/>
          <p:nvPr/>
        </p:nvSpPr>
        <p:spPr>
          <a:xfrm>
            <a:off x="8075955" y="3015990"/>
            <a:ext cx="584775" cy="1397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eaVert" wrap="square" rtlCol="0">
            <a:spAutoFit/>
          </a:bodyPr>
          <a:lstStyle/>
          <a:p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ほくりく</a:t>
            </a:r>
            <a:endParaRPr kumimoji="1"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6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北陸自動車道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765B2F1-BF34-4A45-978D-E1C6AADD8DBE}"/>
              </a:ext>
            </a:extLst>
          </p:cNvPr>
          <p:cNvSpPr txBox="1"/>
          <p:nvPr/>
        </p:nvSpPr>
        <p:spPr>
          <a:xfrm>
            <a:off x="7783568" y="5106092"/>
            <a:ext cx="584775" cy="159080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eaVert" wrap="square" rtlCol="0">
            <a:spAutoFit/>
          </a:bodyPr>
          <a:lstStyle/>
          <a:p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じょうしんえつ</a:t>
            </a:r>
            <a:endParaRPr kumimoji="1"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6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上信越自動車道</a:t>
            </a:r>
          </a:p>
        </p:txBody>
      </p:sp>
      <p:sp>
        <p:nvSpPr>
          <p:cNvPr id="3" name="矢印: 上下 2">
            <a:extLst>
              <a:ext uri="{FF2B5EF4-FFF2-40B4-BE49-F238E27FC236}">
                <a16:creationId xmlns:a16="http://schemas.microsoft.com/office/drawing/2014/main" id="{15E2FE27-F8DE-4CA6-A0F8-E347C542E624}"/>
              </a:ext>
            </a:extLst>
          </p:cNvPr>
          <p:cNvSpPr/>
          <p:nvPr/>
        </p:nvSpPr>
        <p:spPr>
          <a:xfrm rot="20360756">
            <a:off x="8750299" y="4880435"/>
            <a:ext cx="355600" cy="156462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6542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3CE6CCA8-341D-4861-82CE-37F42239F4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77" t="24474" r="43105" b="14338"/>
          <a:stretch/>
        </p:blipFill>
        <p:spPr>
          <a:xfrm>
            <a:off x="6878702" y="187285"/>
            <a:ext cx="4509371" cy="6483429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0324A77-AFB7-4BDC-A0E0-DEE6BF9CAE4F}"/>
              </a:ext>
            </a:extLst>
          </p:cNvPr>
          <p:cNvSpPr txBox="1"/>
          <p:nvPr/>
        </p:nvSpPr>
        <p:spPr>
          <a:xfrm>
            <a:off x="380999" y="406400"/>
            <a:ext cx="6307899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新潟県の国道や高速道路について調べてみましょう。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1B9EA49-43CD-4769-BECD-562B361D6E9A}"/>
              </a:ext>
            </a:extLst>
          </p:cNvPr>
          <p:cNvSpPr txBox="1"/>
          <p:nvPr/>
        </p:nvSpPr>
        <p:spPr>
          <a:xfrm>
            <a:off x="380998" y="1711195"/>
            <a:ext cx="6307899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わたしたちの住む市町村はどこでしょうか？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8C5B7AD-DDC5-47D4-B1F5-03E866A2CD8E}"/>
              </a:ext>
            </a:extLst>
          </p:cNvPr>
          <p:cNvSpPr txBox="1"/>
          <p:nvPr/>
        </p:nvSpPr>
        <p:spPr>
          <a:xfrm>
            <a:off x="380998" y="3015990"/>
            <a:ext cx="6307899" cy="9541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28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新潟県には、どんな高速道路が通っているでしょうか？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2492271-CCE6-4295-866E-EFFD8697766A}"/>
              </a:ext>
            </a:extLst>
          </p:cNvPr>
          <p:cNvSpPr txBox="1"/>
          <p:nvPr/>
        </p:nvSpPr>
        <p:spPr>
          <a:xfrm>
            <a:off x="7958549" y="1360507"/>
            <a:ext cx="2024695" cy="4924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にほんかいとうほく</a:t>
            </a:r>
            <a:endParaRPr kumimoji="1"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6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日本海東北自動車道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460D7B2-96FE-49CA-B513-26B16F3CAAC0}"/>
              </a:ext>
            </a:extLst>
          </p:cNvPr>
          <p:cNvSpPr txBox="1"/>
          <p:nvPr/>
        </p:nvSpPr>
        <p:spPr>
          <a:xfrm>
            <a:off x="9857984" y="3036731"/>
            <a:ext cx="1618814" cy="50013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ばんえつ</a:t>
            </a:r>
            <a:endParaRPr lang="en-US" altLang="ja-JP" sz="105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6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磐越自動</a:t>
            </a:r>
            <a:r>
              <a:rPr kumimoji="1" lang="ja-JP" altLang="en-US" sz="16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車道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36F0A31-C951-496F-B70E-DE515B2E3782}"/>
              </a:ext>
            </a:extLst>
          </p:cNvPr>
          <p:cNvSpPr txBox="1"/>
          <p:nvPr/>
        </p:nvSpPr>
        <p:spPr>
          <a:xfrm>
            <a:off x="9857984" y="4859871"/>
            <a:ext cx="1530089" cy="4924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かんえつ</a:t>
            </a:r>
            <a:endParaRPr kumimoji="1"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6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関越自動車道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C9DA103-1D14-4DE2-87CD-ABEF288DCD2A}"/>
              </a:ext>
            </a:extLst>
          </p:cNvPr>
          <p:cNvSpPr txBox="1"/>
          <p:nvPr/>
        </p:nvSpPr>
        <p:spPr>
          <a:xfrm>
            <a:off x="8075955" y="3015990"/>
            <a:ext cx="584775" cy="1397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eaVert" wrap="square" rtlCol="0">
            <a:spAutoFit/>
          </a:bodyPr>
          <a:lstStyle/>
          <a:p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ほくりく</a:t>
            </a:r>
            <a:endParaRPr kumimoji="1"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6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北陸自動車道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765B2F1-BF34-4A45-978D-E1C6AADD8DBE}"/>
              </a:ext>
            </a:extLst>
          </p:cNvPr>
          <p:cNvSpPr txBox="1"/>
          <p:nvPr/>
        </p:nvSpPr>
        <p:spPr>
          <a:xfrm>
            <a:off x="7783568" y="5106092"/>
            <a:ext cx="584775" cy="159080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eaVert" wrap="square" rtlCol="0">
            <a:spAutoFit/>
          </a:bodyPr>
          <a:lstStyle/>
          <a:p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じょうしんえつ</a:t>
            </a:r>
            <a:endParaRPr kumimoji="1"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6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上信越自動車道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2236EB7-C148-4E41-BEE3-7062B2581B21}"/>
              </a:ext>
            </a:extLst>
          </p:cNvPr>
          <p:cNvSpPr txBox="1"/>
          <p:nvPr/>
        </p:nvSpPr>
        <p:spPr>
          <a:xfrm>
            <a:off x="380998" y="4413544"/>
            <a:ext cx="6307899" cy="9541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新潟県の道路や高速道路の地図から、何か気づいたことはありますか？</a:t>
            </a:r>
          </a:p>
        </p:txBody>
      </p:sp>
    </p:spTree>
    <p:extLst>
      <p:ext uri="{BB962C8B-B14F-4D97-AF65-F5344CB8AC3E}">
        <p14:creationId xmlns:p14="http://schemas.microsoft.com/office/powerpoint/2010/main" val="4098908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7ADEA5ED-A0D4-44FD-BEFD-E6CA6060B1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622" y="0"/>
            <a:ext cx="4850577" cy="6857999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8CAE5F5-DC24-469F-BF40-79DB2CED8A50}"/>
              </a:ext>
            </a:extLst>
          </p:cNvPr>
          <p:cNvSpPr txBox="1"/>
          <p:nvPr/>
        </p:nvSpPr>
        <p:spPr>
          <a:xfrm>
            <a:off x="352476" y="271737"/>
            <a:ext cx="4369624" cy="138499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新潟県の地形と高速道路や国道の図を重ねて考えてみましょう。</a:t>
            </a:r>
            <a:endParaRPr kumimoji="1" lang="en-US" altLang="ja-JP" sz="2800" dirty="0">
              <a:latin typeface="ＤＦ特太ゴシック体" panose="020B0509000000000000" pitchFamily="49" charset="-128"/>
              <a:ea typeface="ＤＦ特太ゴシック体" panose="020B0509000000000000" pitchFamily="49" charset="-128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66570F53-5019-41C3-8A6B-B5598E417A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622" y="9524"/>
            <a:ext cx="4822057" cy="6838949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A021975-31A1-441D-80B8-E5DC8901E07B}"/>
              </a:ext>
            </a:extLst>
          </p:cNvPr>
          <p:cNvSpPr txBox="1"/>
          <p:nvPr/>
        </p:nvSpPr>
        <p:spPr>
          <a:xfrm>
            <a:off x="352476" y="3759030"/>
            <a:ext cx="4369624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新潟県の地形の様子と重ねてみて、気づいたことはありますか？</a:t>
            </a:r>
            <a:endParaRPr kumimoji="1" lang="en-US" altLang="ja-JP" sz="2800" dirty="0">
              <a:latin typeface="ＤＦ特太ゴシック体" panose="020B0509000000000000" pitchFamily="49" charset="-128"/>
              <a:ea typeface="ＤＦ特太ゴシック体" panose="020B0509000000000000" pitchFamily="49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D388BE7-A255-4800-86BB-F273E359BA9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02" t="79570" r="6328" b="6803"/>
          <a:stretch/>
        </p:blipFill>
        <p:spPr>
          <a:xfrm>
            <a:off x="2543365" y="1708063"/>
            <a:ext cx="2249586" cy="1920305"/>
          </a:xfrm>
          <a:prstGeom prst="rect">
            <a:avLst/>
          </a:prstGeom>
        </p:spPr>
      </p:pic>
      <p:pic>
        <p:nvPicPr>
          <p:cNvPr id="18" name="図 高速道路">
            <a:extLst>
              <a:ext uri="{FF2B5EF4-FFF2-40B4-BE49-F238E27FC236}">
                <a16:creationId xmlns:a16="http://schemas.microsoft.com/office/drawing/2014/main" id="{C7F7BC68-7173-4864-A206-9EAD7D06EAB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144" y="-20688"/>
            <a:ext cx="4850577" cy="6857999"/>
          </a:xfrm>
          <a:prstGeom prst="rect">
            <a:avLst/>
          </a:prstGeom>
        </p:spPr>
      </p:pic>
      <p:pic>
        <p:nvPicPr>
          <p:cNvPr id="9" name="図 1国道">
            <a:extLst>
              <a:ext uri="{FF2B5EF4-FFF2-40B4-BE49-F238E27FC236}">
                <a16:creationId xmlns:a16="http://schemas.microsoft.com/office/drawing/2014/main" id="{09D2EE17-1FDB-4779-8945-925230E86B2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1474" y="98393"/>
            <a:ext cx="4713618" cy="6664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0436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7ADEA5ED-A0D4-44FD-BEFD-E6CA6060B1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622" y="0"/>
            <a:ext cx="4850577" cy="6857999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8CAE5F5-DC24-469F-BF40-79DB2CED8A50}"/>
              </a:ext>
            </a:extLst>
          </p:cNvPr>
          <p:cNvSpPr txBox="1"/>
          <p:nvPr/>
        </p:nvSpPr>
        <p:spPr>
          <a:xfrm>
            <a:off x="175947" y="273568"/>
            <a:ext cx="4546154" cy="138499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人が多く住んでいるところと、国道や高速道路の関係を考えてみましょう。</a:t>
            </a:r>
            <a:endParaRPr kumimoji="1" lang="en-US" altLang="ja-JP" sz="2800" dirty="0">
              <a:latin typeface="ＤＦ特太ゴシック体" panose="020B0509000000000000" pitchFamily="49" charset="-128"/>
              <a:ea typeface="ＤＦ特太ゴシック体" panose="020B0509000000000000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A021975-31A1-441D-80B8-E5DC8901E07B}"/>
              </a:ext>
            </a:extLst>
          </p:cNvPr>
          <p:cNvSpPr txBox="1"/>
          <p:nvPr/>
        </p:nvSpPr>
        <p:spPr>
          <a:xfrm>
            <a:off x="175947" y="1844638"/>
            <a:ext cx="4556204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道路と人がたくさん住んでいる場所を重ねてみると、</a:t>
            </a:r>
            <a:endParaRPr kumimoji="1" lang="en-US" altLang="ja-JP" sz="2800" dirty="0">
              <a:latin typeface="ＤＦ特太ゴシック体" panose="020B0509000000000000" pitchFamily="49" charset="-128"/>
              <a:ea typeface="ＤＦ特太ゴシック体" panose="020B0509000000000000" pitchFamily="49" charset="-128"/>
            </a:endParaRPr>
          </a:p>
          <a:p>
            <a:r>
              <a:rPr kumimoji="1" lang="ja-JP" altLang="en-US" sz="28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どんなことが分かるかな？</a:t>
            </a:r>
            <a:endParaRPr kumimoji="1" lang="en-US" altLang="ja-JP" sz="2800" dirty="0">
              <a:latin typeface="ＤＦ特太ゴシック体" panose="020B0509000000000000" pitchFamily="49" charset="-128"/>
              <a:ea typeface="ＤＦ特太ゴシック体" panose="020B0509000000000000" pitchFamily="49" charset="-128"/>
            </a:endParaRPr>
          </a:p>
        </p:txBody>
      </p:sp>
      <p:sp>
        <p:nvSpPr>
          <p:cNvPr id="2" name="フローチャート: 結合子 1">
            <a:extLst>
              <a:ext uri="{FF2B5EF4-FFF2-40B4-BE49-F238E27FC236}">
                <a16:creationId xmlns:a16="http://schemas.microsoft.com/office/drawing/2014/main" id="{F77A0961-1B57-4F08-9EDB-0E72E8E031B3}"/>
              </a:ext>
            </a:extLst>
          </p:cNvPr>
          <p:cNvSpPr/>
          <p:nvPr/>
        </p:nvSpPr>
        <p:spPr>
          <a:xfrm>
            <a:off x="252147" y="3475522"/>
            <a:ext cx="323273" cy="305692"/>
          </a:xfrm>
          <a:prstGeom prst="flowChartConnector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8" name="図 1国道">
            <a:extLst>
              <a:ext uri="{FF2B5EF4-FFF2-40B4-BE49-F238E27FC236}">
                <a16:creationId xmlns:a16="http://schemas.microsoft.com/office/drawing/2014/main" id="{4E1E52A8-F2C4-4A35-A3F8-ED2AAC8698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1474" y="98393"/>
            <a:ext cx="4713618" cy="6664358"/>
          </a:xfrm>
          <a:prstGeom prst="rect">
            <a:avLst/>
          </a:prstGeom>
        </p:spPr>
      </p:pic>
      <p:pic>
        <p:nvPicPr>
          <p:cNvPr id="40" name="図 高速道路">
            <a:extLst>
              <a:ext uri="{FF2B5EF4-FFF2-40B4-BE49-F238E27FC236}">
                <a16:creationId xmlns:a16="http://schemas.microsoft.com/office/drawing/2014/main" id="{1CF82415-12FB-4A45-AC58-395B06D819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1474" y="-47624"/>
            <a:ext cx="4850577" cy="6857999"/>
          </a:xfrm>
          <a:prstGeom prst="rect">
            <a:avLst/>
          </a:prstGeom>
        </p:spPr>
      </p:pic>
      <p:sp>
        <p:nvSpPr>
          <p:cNvPr id="10" name="フローチャート: 結合子 9">
            <a:extLst>
              <a:ext uri="{FF2B5EF4-FFF2-40B4-BE49-F238E27FC236}">
                <a16:creationId xmlns:a16="http://schemas.microsoft.com/office/drawing/2014/main" id="{53DC4696-2BA2-49B3-9978-3128E04C751E}"/>
              </a:ext>
            </a:extLst>
          </p:cNvPr>
          <p:cNvSpPr/>
          <p:nvPr/>
        </p:nvSpPr>
        <p:spPr>
          <a:xfrm>
            <a:off x="7516547" y="2154722"/>
            <a:ext cx="293953" cy="296378"/>
          </a:xfrm>
          <a:prstGeom prst="flowChartConnector">
            <a:avLst/>
          </a:prstGeom>
          <a:solidFill>
            <a:srgbClr val="FF00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フローチャート: 結合子 17">
            <a:extLst>
              <a:ext uri="{FF2B5EF4-FFF2-40B4-BE49-F238E27FC236}">
                <a16:creationId xmlns:a16="http://schemas.microsoft.com/office/drawing/2014/main" id="{549B733D-7FA0-412F-8304-75776294426A}"/>
              </a:ext>
            </a:extLst>
          </p:cNvPr>
          <p:cNvSpPr/>
          <p:nvPr/>
        </p:nvSpPr>
        <p:spPr>
          <a:xfrm>
            <a:off x="238931" y="4044731"/>
            <a:ext cx="323273" cy="305692"/>
          </a:xfrm>
          <a:prstGeom prst="flowChartConnector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9" name="フローチャート: 結合子 18">
            <a:extLst>
              <a:ext uri="{FF2B5EF4-FFF2-40B4-BE49-F238E27FC236}">
                <a16:creationId xmlns:a16="http://schemas.microsoft.com/office/drawing/2014/main" id="{FDD5B14D-9BC1-4696-8128-1B0AB356F2C7}"/>
              </a:ext>
            </a:extLst>
          </p:cNvPr>
          <p:cNvSpPr/>
          <p:nvPr/>
        </p:nvSpPr>
        <p:spPr>
          <a:xfrm>
            <a:off x="256190" y="4704083"/>
            <a:ext cx="212674" cy="215543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C7E6678-F9E7-45A9-BD80-8E86261F8387}"/>
              </a:ext>
            </a:extLst>
          </p:cNvPr>
          <p:cNvSpPr txBox="1"/>
          <p:nvPr/>
        </p:nvSpPr>
        <p:spPr>
          <a:xfrm>
            <a:off x="774700" y="3492360"/>
            <a:ext cx="315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新潟市　人口約７８万人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529466C-364A-4542-9375-4C5A1CB865C7}"/>
              </a:ext>
            </a:extLst>
          </p:cNvPr>
          <p:cNvSpPr txBox="1"/>
          <p:nvPr/>
        </p:nvSpPr>
        <p:spPr>
          <a:xfrm>
            <a:off x="774700" y="3981091"/>
            <a:ext cx="337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人口が１０万人より大きい市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2596756-87A9-4F62-B760-3C440E651159}"/>
              </a:ext>
            </a:extLst>
          </p:cNvPr>
          <p:cNvSpPr txBox="1"/>
          <p:nvPr/>
        </p:nvSpPr>
        <p:spPr>
          <a:xfrm>
            <a:off x="759924" y="4616037"/>
            <a:ext cx="337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人口が１０万～３万人の市</a:t>
            </a:r>
          </a:p>
        </p:txBody>
      </p:sp>
      <p:sp>
        <p:nvSpPr>
          <p:cNvPr id="22" name="フローチャート: 結合子 21">
            <a:extLst>
              <a:ext uri="{FF2B5EF4-FFF2-40B4-BE49-F238E27FC236}">
                <a16:creationId xmlns:a16="http://schemas.microsoft.com/office/drawing/2014/main" id="{86022BAE-211A-44A9-B02A-3E89CDDBE3AD}"/>
              </a:ext>
            </a:extLst>
          </p:cNvPr>
          <p:cNvSpPr/>
          <p:nvPr/>
        </p:nvSpPr>
        <p:spPr>
          <a:xfrm>
            <a:off x="6309531" y="4613934"/>
            <a:ext cx="323273" cy="305692"/>
          </a:xfrm>
          <a:prstGeom prst="flowChartConnector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3" name="フローチャート: 結合子 22">
            <a:extLst>
              <a:ext uri="{FF2B5EF4-FFF2-40B4-BE49-F238E27FC236}">
                <a16:creationId xmlns:a16="http://schemas.microsoft.com/office/drawing/2014/main" id="{445B3546-4B59-4BE9-B906-23B251CFDF7F}"/>
              </a:ext>
            </a:extLst>
          </p:cNvPr>
          <p:cNvSpPr/>
          <p:nvPr/>
        </p:nvSpPr>
        <p:spPr>
          <a:xfrm>
            <a:off x="7354910" y="3475522"/>
            <a:ext cx="323273" cy="305692"/>
          </a:xfrm>
          <a:prstGeom prst="flowChartConnector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4" name="フローチャート: 結合子 23">
            <a:extLst>
              <a:ext uri="{FF2B5EF4-FFF2-40B4-BE49-F238E27FC236}">
                <a16:creationId xmlns:a16="http://schemas.microsoft.com/office/drawing/2014/main" id="{0FE0AF8A-EE7E-48AD-A748-F8CE67224DE1}"/>
              </a:ext>
            </a:extLst>
          </p:cNvPr>
          <p:cNvSpPr/>
          <p:nvPr/>
        </p:nvSpPr>
        <p:spPr>
          <a:xfrm>
            <a:off x="8104790" y="1939179"/>
            <a:ext cx="212674" cy="215543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5" name="フローチャート: 結合子 24">
            <a:extLst>
              <a:ext uri="{FF2B5EF4-FFF2-40B4-BE49-F238E27FC236}">
                <a16:creationId xmlns:a16="http://schemas.microsoft.com/office/drawing/2014/main" id="{BA53FA27-E1E8-4A00-9FAB-AED8C09C8428}"/>
              </a:ext>
            </a:extLst>
          </p:cNvPr>
          <p:cNvSpPr/>
          <p:nvPr/>
        </p:nvSpPr>
        <p:spPr>
          <a:xfrm>
            <a:off x="8211127" y="1186183"/>
            <a:ext cx="212674" cy="215543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6" name="フローチャート: 結合子 25">
            <a:extLst>
              <a:ext uri="{FF2B5EF4-FFF2-40B4-BE49-F238E27FC236}">
                <a16:creationId xmlns:a16="http://schemas.microsoft.com/office/drawing/2014/main" id="{DDAC10B6-51CC-48E3-BFEF-03553778D161}"/>
              </a:ext>
            </a:extLst>
          </p:cNvPr>
          <p:cNvSpPr/>
          <p:nvPr/>
        </p:nvSpPr>
        <p:spPr>
          <a:xfrm>
            <a:off x="5974806" y="2187091"/>
            <a:ext cx="212674" cy="215543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7" name="フローチャート: 結合子 26">
            <a:extLst>
              <a:ext uri="{FF2B5EF4-FFF2-40B4-BE49-F238E27FC236}">
                <a16:creationId xmlns:a16="http://schemas.microsoft.com/office/drawing/2014/main" id="{431831A0-ECC6-4E59-A8B6-E5F53FA456FF}"/>
              </a:ext>
            </a:extLst>
          </p:cNvPr>
          <p:cNvSpPr/>
          <p:nvPr/>
        </p:nvSpPr>
        <p:spPr>
          <a:xfrm>
            <a:off x="7303872" y="2747767"/>
            <a:ext cx="212674" cy="215543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8" name="フローチャート: 結合子 27">
            <a:extLst>
              <a:ext uri="{FF2B5EF4-FFF2-40B4-BE49-F238E27FC236}">
                <a16:creationId xmlns:a16="http://schemas.microsoft.com/office/drawing/2014/main" id="{88371CF4-469E-4C29-9E9C-E650F9D9537E}"/>
              </a:ext>
            </a:extLst>
          </p:cNvPr>
          <p:cNvSpPr/>
          <p:nvPr/>
        </p:nvSpPr>
        <p:spPr>
          <a:xfrm>
            <a:off x="7891487" y="2620805"/>
            <a:ext cx="212674" cy="215543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9" name="フローチャート: 結合子 28">
            <a:extLst>
              <a:ext uri="{FF2B5EF4-FFF2-40B4-BE49-F238E27FC236}">
                <a16:creationId xmlns:a16="http://schemas.microsoft.com/office/drawing/2014/main" id="{2C68D322-2721-48E0-9856-B00C83979D2D}"/>
              </a:ext>
            </a:extLst>
          </p:cNvPr>
          <p:cNvSpPr/>
          <p:nvPr/>
        </p:nvSpPr>
        <p:spPr>
          <a:xfrm>
            <a:off x="6872890" y="3829188"/>
            <a:ext cx="212674" cy="215543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0" name="フローチャート: 結合子 29">
            <a:extLst>
              <a:ext uri="{FF2B5EF4-FFF2-40B4-BE49-F238E27FC236}">
                <a16:creationId xmlns:a16="http://schemas.microsoft.com/office/drawing/2014/main" id="{CE14A914-A726-469C-8225-99A3EF5A290D}"/>
              </a:ext>
            </a:extLst>
          </p:cNvPr>
          <p:cNvSpPr/>
          <p:nvPr/>
        </p:nvSpPr>
        <p:spPr>
          <a:xfrm>
            <a:off x="7545067" y="2966675"/>
            <a:ext cx="212674" cy="215543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1" name="フローチャート: 結合子 30">
            <a:extLst>
              <a:ext uri="{FF2B5EF4-FFF2-40B4-BE49-F238E27FC236}">
                <a16:creationId xmlns:a16="http://schemas.microsoft.com/office/drawing/2014/main" id="{0E3A1196-14B0-4E96-91C3-18F08B9D21A3}"/>
              </a:ext>
            </a:extLst>
          </p:cNvPr>
          <p:cNvSpPr/>
          <p:nvPr/>
        </p:nvSpPr>
        <p:spPr>
          <a:xfrm>
            <a:off x="7410209" y="3925671"/>
            <a:ext cx="212674" cy="215543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2" name="フローチャート: 結合子 31">
            <a:extLst>
              <a:ext uri="{FF2B5EF4-FFF2-40B4-BE49-F238E27FC236}">
                <a16:creationId xmlns:a16="http://schemas.microsoft.com/office/drawing/2014/main" id="{8F63C5C9-53FE-47CE-B9B9-35D486E1C866}"/>
              </a:ext>
            </a:extLst>
          </p:cNvPr>
          <p:cNvSpPr/>
          <p:nvPr/>
        </p:nvSpPr>
        <p:spPr>
          <a:xfrm>
            <a:off x="7704163" y="4498050"/>
            <a:ext cx="212674" cy="215543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3" name="フローチャート: 結合子 32">
            <a:extLst>
              <a:ext uri="{FF2B5EF4-FFF2-40B4-BE49-F238E27FC236}">
                <a16:creationId xmlns:a16="http://schemas.microsoft.com/office/drawing/2014/main" id="{9BCE7063-4753-4197-9377-14F6F277382B}"/>
              </a:ext>
            </a:extLst>
          </p:cNvPr>
          <p:cNvSpPr/>
          <p:nvPr/>
        </p:nvSpPr>
        <p:spPr>
          <a:xfrm>
            <a:off x="7437594" y="4398391"/>
            <a:ext cx="212674" cy="215543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4" name="フローチャート: 結合子 33">
            <a:extLst>
              <a:ext uri="{FF2B5EF4-FFF2-40B4-BE49-F238E27FC236}">
                <a16:creationId xmlns:a16="http://schemas.microsoft.com/office/drawing/2014/main" id="{09DC7335-C424-460C-8DEB-739DEFE64CD2}"/>
              </a:ext>
            </a:extLst>
          </p:cNvPr>
          <p:cNvSpPr/>
          <p:nvPr/>
        </p:nvSpPr>
        <p:spPr>
          <a:xfrm>
            <a:off x="7983929" y="2335542"/>
            <a:ext cx="212674" cy="215543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5" name="フローチャート: 結合子 34">
            <a:extLst>
              <a:ext uri="{FF2B5EF4-FFF2-40B4-BE49-F238E27FC236}">
                <a16:creationId xmlns:a16="http://schemas.microsoft.com/office/drawing/2014/main" id="{94A54560-6952-4E77-9272-EA28EF6AD39E}"/>
              </a:ext>
            </a:extLst>
          </p:cNvPr>
          <p:cNvSpPr/>
          <p:nvPr/>
        </p:nvSpPr>
        <p:spPr>
          <a:xfrm>
            <a:off x="7810500" y="4005030"/>
            <a:ext cx="212674" cy="215543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6" name="フローチャート: 結合子 35">
            <a:extLst>
              <a:ext uri="{FF2B5EF4-FFF2-40B4-BE49-F238E27FC236}">
                <a16:creationId xmlns:a16="http://schemas.microsoft.com/office/drawing/2014/main" id="{C8CF1F6E-3229-4DAE-8EBF-C25A6A61714B}"/>
              </a:ext>
            </a:extLst>
          </p:cNvPr>
          <p:cNvSpPr/>
          <p:nvPr/>
        </p:nvSpPr>
        <p:spPr>
          <a:xfrm>
            <a:off x="7465509" y="3218903"/>
            <a:ext cx="212674" cy="215543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7" name="フローチャート: 結合子 36">
            <a:extLst>
              <a:ext uri="{FF2B5EF4-FFF2-40B4-BE49-F238E27FC236}">
                <a16:creationId xmlns:a16="http://schemas.microsoft.com/office/drawing/2014/main" id="{A1AAFCB4-BD4F-4E6C-9F33-4BBC8CDEB2B3}"/>
              </a:ext>
            </a:extLst>
          </p:cNvPr>
          <p:cNvSpPr/>
          <p:nvPr/>
        </p:nvSpPr>
        <p:spPr>
          <a:xfrm>
            <a:off x="5600700" y="5090880"/>
            <a:ext cx="212674" cy="215543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9505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" grpId="0" animBg="1"/>
      <p:bldP spid="10" grpId="0" animBg="1"/>
      <p:bldP spid="18" grpId="0" animBg="1"/>
      <p:bldP spid="19" grpId="0" animBg="1"/>
      <p:bldP spid="3" grpId="0"/>
      <p:bldP spid="20" grpId="0"/>
      <p:bldP spid="21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424</Words>
  <Application>Microsoft Office PowerPoint</Application>
  <PresentationFormat>ワイド画面</PresentationFormat>
  <Paragraphs>67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4" baseType="lpstr">
      <vt:lpstr>ＤＦ特太ゴシック体</vt:lpstr>
      <vt:lpstr>HG丸ｺﾞｼｯｸM-PRO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USER999</dc:creator>
  <cp:lastModifiedBy>USER999</cp:lastModifiedBy>
  <cp:revision>25</cp:revision>
  <dcterms:created xsi:type="dcterms:W3CDTF">2023-06-30T22:54:57Z</dcterms:created>
  <dcterms:modified xsi:type="dcterms:W3CDTF">2023-08-29T07:10:23Z</dcterms:modified>
</cp:coreProperties>
</file>