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4" r:id="rId3"/>
    <p:sldId id="263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61" d="100"/>
          <a:sy n="61" d="100"/>
        </p:scale>
        <p:origin x="138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836C5E-0F4C-4F09-A3D4-16258BDF0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7D14E5B-30D4-4A76-A0E7-F13D6F2C7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81312-78A5-4ABF-8CF4-4C66B440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31C684-C33F-442C-8287-8B81ABB51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2EF056-F6E1-4DD6-B233-CA85BE2F0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8869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88C6A6-2FA2-4472-B7F9-E3E93D2F8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714A72-94D3-484B-B641-EAD7132F8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2C0192-968D-470A-BF57-56955031B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3B5199-BE99-4182-8113-D8DFB8D90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340EE6-8066-4B4A-9D8B-F8BF016BC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480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FC9305-ABB3-49F3-A069-4B53AE227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F1776D-B0B3-4C66-A330-4A65A5455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3CE604-BD7A-4D82-A494-C44F521F8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3BB9B8-0565-478D-A691-96088B65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44BEA3-0E30-45BE-9C86-A794B34F9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5483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1FEF5B-1D5F-4D0F-9D46-4F166ABF4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9835A6-770E-4A4E-8179-AAB2D87086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A2BC868-B94B-4DAF-881C-BD5D36BC6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76A398F-BF65-4160-A342-C44EC65AE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31DD4B3-2140-48D8-A94E-499CF91D7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B8EF595-932E-4930-8334-E4C80B139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163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623B9F-7757-499C-8615-49DAAD343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CBE27A-8AEC-4E88-BB86-3A475F8C1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265294A-D03B-4D28-B0C0-8FD4D4175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18F2121-00BD-4AB8-9072-823F7F9658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0070424-21D5-476B-99BC-623390431C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5C94C35-D275-4B57-994B-D21FC4C13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61C1041-FEF2-4E6B-8A02-3B2AFF47C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4719936-8CD4-4B54-B0DF-3FDBF052F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7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C9841B-3E1E-4F9F-A67C-BBA4E53D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BF49341-95C8-466B-93CE-36E543A4C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54DB354-449E-4C59-8EB7-2DDA99B10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5204C61-76DB-40CD-8CBB-DD61369FE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27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1DAEBF5-DA6B-4F17-B105-D3F7EFD16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FBDD87B-C060-4E6F-8F0A-EB7295310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861CB18-843F-40E6-8002-E1BA39CB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0836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649E05-9C58-442A-B43C-58342C3EE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BCBCEB-AE3A-47C1-838A-0F0F0B1F0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373CF46-A727-42BC-8603-E57A0F3EE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40754F5-3AD9-4980-9A56-6F0B36D13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CD270D2-5E47-48E9-9472-C2BB631D8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F632C90-8D68-4E22-94DA-25F309F33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945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A7C64E-B393-4B37-8D3A-54052F23B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90907BF-D804-4A45-B1F1-85E3993FCA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D09E106-B8C1-457D-8927-640727E9F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88105E3-8876-4C68-963E-DA8A56D20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3B0C5AA-1776-482E-9B6F-238C8FA5F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0518010-4555-4B4F-B9E8-ED024513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618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4A7C54-44F4-491F-B8AD-8F2C08A07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FFD6D5B-25D6-4587-BBA1-38597A0D7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B1C04E-CAE3-4DD2-B04C-82608FBFE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918B29-71F7-4D78-8C05-39646D06B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E97DFE-5084-4968-9197-079C01D31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073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9B8B2F0-183B-40D8-B439-4879070FAF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5DADCA5-D2B6-42E8-8190-F4EEFB2B3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2D2703-A1AC-4768-8A79-D32DEE1B7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E1BC8E-109E-4AB0-AB83-3C9D6D7F7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B21B1D-2A57-4BC8-8A09-AD8A32104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21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62DBE50-5DE4-425B-BA45-D845BFB60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BCA002-E053-4960-A27A-A5FD45E6E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55DACB-9DCB-4B11-A458-753495659F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09C0F-7659-480F-AE1F-5045EBC23823}" type="datetimeFigureOut">
              <a:rPr kumimoji="1" lang="ja-JP" altLang="en-US" smtClean="0"/>
              <a:t>2023/8/29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C45B49-9CBD-43AE-A8E2-84A7410BE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CF0B86-DA45-4F07-A308-690020018D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FF163-38CB-454B-98CC-5C2BB90A75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0487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5BDFBE31-19B9-4CC6-A194-3F68E52CAB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9" t="23176" r="43056" b="13490"/>
          <a:stretch/>
        </p:blipFill>
        <p:spPr>
          <a:xfrm>
            <a:off x="6794499" y="189073"/>
            <a:ext cx="4509371" cy="647985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087ABAF-8DC7-4105-8F61-EA1CE3AEDA56}"/>
              </a:ext>
            </a:extLst>
          </p:cNvPr>
          <p:cNvSpPr txBox="1"/>
          <p:nvPr/>
        </p:nvSpPr>
        <p:spPr>
          <a:xfrm>
            <a:off x="486600" y="344952"/>
            <a:ext cx="6307899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新潟県の鉄道について調べてみましょう。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44B031E-CB9C-472A-81FE-A497564F5990}"/>
              </a:ext>
            </a:extLst>
          </p:cNvPr>
          <p:cNvSpPr txBox="1"/>
          <p:nvPr/>
        </p:nvSpPr>
        <p:spPr>
          <a:xfrm>
            <a:off x="486600" y="1667123"/>
            <a:ext cx="6307899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　　　　　　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しんかんせん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新潟県を通る新幹線の名前をたしかめましょう。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9221D5F-F9BA-4C4A-9B3E-B0CE889C3651}"/>
              </a:ext>
            </a:extLst>
          </p:cNvPr>
          <p:cNvSpPr txBox="1"/>
          <p:nvPr/>
        </p:nvSpPr>
        <p:spPr>
          <a:xfrm>
            <a:off x="9927606" y="2941177"/>
            <a:ext cx="584775" cy="15908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じょうえつ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 </a:t>
            </a:r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上越新幹線</a:t>
            </a:r>
          </a:p>
        </p:txBody>
      </p:sp>
      <p:sp>
        <p:nvSpPr>
          <p:cNvPr id="2" name="矢印: 上下 1">
            <a:extLst>
              <a:ext uri="{FF2B5EF4-FFF2-40B4-BE49-F238E27FC236}">
                <a16:creationId xmlns:a16="http://schemas.microsoft.com/office/drawing/2014/main" id="{48C40FA8-8E48-4353-9A52-44AFED3DFFDA}"/>
              </a:ext>
            </a:extLst>
          </p:cNvPr>
          <p:cNvSpPr/>
          <p:nvPr/>
        </p:nvSpPr>
        <p:spPr>
          <a:xfrm rot="21051557">
            <a:off x="9647521" y="2634100"/>
            <a:ext cx="313150" cy="3628767"/>
          </a:xfrm>
          <a:prstGeom prst="upDownArrow">
            <a:avLst>
              <a:gd name="adj1" fmla="val 50000"/>
              <a:gd name="adj2" fmla="val 86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929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5BDFBE31-19B9-4CC6-A194-3F68E52CAB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9" t="23176" r="43056" b="13490"/>
          <a:stretch/>
        </p:blipFill>
        <p:spPr>
          <a:xfrm>
            <a:off x="6794499" y="189073"/>
            <a:ext cx="4509371" cy="647985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087ABAF-8DC7-4105-8F61-EA1CE3AEDA56}"/>
              </a:ext>
            </a:extLst>
          </p:cNvPr>
          <p:cNvSpPr txBox="1"/>
          <p:nvPr/>
        </p:nvSpPr>
        <p:spPr>
          <a:xfrm>
            <a:off x="486600" y="344952"/>
            <a:ext cx="6307899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新潟県の鉄道について調べてみましょう。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44B031E-CB9C-472A-81FE-A497564F5990}"/>
              </a:ext>
            </a:extLst>
          </p:cNvPr>
          <p:cNvSpPr txBox="1"/>
          <p:nvPr/>
        </p:nvSpPr>
        <p:spPr>
          <a:xfrm>
            <a:off x="486600" y="1667123"/>
            <a:ext cx="6307899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　　　　　　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しんかんせん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新潟県を通る新幹線の名前をたしかめましょう。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670C092-B1A1-47DF-A2ED-A767B2015A80}"/>
              </a:ext>
            </a:extLst>
          </p:cNvPr>
          <p:cNvSpPr txBox="1"/>
          <p:nvPr/>
        </p:nvSpPr>
        <p:spPr>
          <a:xfrm>
            <a:off x="9211535" y="5394191"/>
            <a:ext cx="584775" cy="11443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ほくりく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北陸新幹線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9221D5F-F9BA-4C4A-9B3E-B0CE889C3651}"/>
              </a:ext>
            </a:extLst>
          </p:cNvPr>
          <p:cNvSpPr txBox="1"/>
          <p:nvPr/>
        </p:nvSpPr>
        <p:spPr>
          <a:xfrm>
            <a:off x="9927606" y="2941177"/>
            <a:ext cx="584775" cy="15908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じょうえつ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 </a:t>
            </a:r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上越新幹線</a:t>
            </a:r>
          </a:p>
        </p:txBody>
      </p:sp>
      <p:sp>
        <p:nvSpPr>
          <p:cNvPr id="2" name="矢印: 二方向 1">
            <a:extLst>
              <a:ext uri="{FF2B5EF4-FFF2-40B4-BE49-F238E27FC236}">
                <a16:creationId xmlns:a16="http://schemas.microsoft.com/office/drawing/2014/main" id="{A8E5D8C2-068F-48A7-9412-A4B14FE17064}"/>
              </a:ext>
            </a:extLst>
          </p:cNvPr>
          <p:cNvSpPr/>
          <p:nvPr/>
        </p:nvSpPr>
        <p:spPr>
          <a:xfrm rot="14276198">
            <a:off x="7242040" y="5377255"/>
            <a:ext cx="1521955" cy="1715697"/>
          </a:xfrm>
          <a:prstGeom prst="leftUpArrow">
            <a:avLst>
              <a:gd name="adj1" fmla="val 8354"/>
              <a:gd name="adj2" fmla="val 17795"/>
              <a:gd name="adj3" fmla="val 183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009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5BDFBE31-19B9-4CC6-A194-3F68E52CAB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9" t="23176" r="43056" b="13490"/>
          <a:stretch/>
        </p:blipFill>
        <p:spPr>
          <a:xfrm>
            <a:off x="6794499" y="189073"/>
            <a:ext cx="4509371" cy="647985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087ABAF-8DC7-4105-8F61-EA1CE3AEDA56}"/>
              </a:ext>
            </a:extLst>
          </p:cNvPr>
          <p:cNvSpPr txBox="1"/>
          <p:nvPr/>
        </p:nvSpPr>
        <p:spPr>
          <a:xfrm>
            <a:off x="486600" y="344952"/>
            <a:ext cx="6307899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新潟県の鉄道について調べてみましょう。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44B031E-CB9C-472A-81FE-A497564F5990}"/>
              </a:ext>
            </a:extLst>
          </p:cNvPr>
          <p:cNvSpPr txBox="1"/>
          <p:nvPr/>
        </p:nvSpPr>
        <p:spPr>
          <a:xfrm>
            <a:off x="486600" y="1667123"/>
            <a:ext cx="6307899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　　　　　　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しんかんせん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新潟県を通る新幹線の名前をたしかめましょう。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9221D5F-F9BA-4C4A-9B3E-B0CE889C3651}"/>
              </a:ext>
            </a:extLst>
          </p:cNvPr>
          <p:cNvSpPr txBox="1"/>
          <p:nvPr/>
        </p:nvSpPr>
        <p:spPr>
          <a:xfrm>
            <a:off x="9927606" y="2941177"/>
            <a:ext cx="584775" cy="15908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じょうえつ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 </a:t>
            </a:r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上越新幹線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6C5E7B8-9CE3-495D-A976-D005FD6168CC}"/>
              </a:ext>
            </a:extLst>
          </p:cNvPr>
          <p:cNvSpPr txBox="1"/>
          <p:nvPr/>
        </p:nvSpPr>
        <p:spPr>
          <a:xfrm>
            <a:off x="486600" y="3224366"/>
            <a:ext cx="6307899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しんかんせん</a:t>
            </a:r>
          </a:p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新幹線の通っているところを見て、何か気づいたことはありますか？</a:t>
            </a:r>
          </a:p>
        </p:txBody>
      </p:sp>
      <p:sp>
        <p:nvSpPr>
          <p:cNvPr id="13" name="矢印: 上下 12">
            <a:extLst>
              <a:ext uri="{FF2B5EF4-FFF2-40B4-BE49-F238E27FC236}">
                <a16:creationId xmlns:a16="http://schemas.microsoft.com/office/drawing/2014/main" id="{FC322E3F-1071-4EB9-B4B7-8530581D7B34}"/>
              </a:ext>
            </a:extLst>
          </p:cNvPr>
          <p:cNvSpPr/>
          <p:nvPr/>
        </p:nvSpPr>
        <p:spPr>
          <a:xfrm rot="21051557">
            <a:off x="9618452" y="2631764"/>
            <a:ext cx="342423" cy="3630602"/>
          </a:xfrm>
          <a:prstGeom prst="upDownArrow">
            <a:avLst>
              <a:gd name="adj1" fmla="val 50000"/>
              <a:gd name="adj2" fmla="val 86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矢印: 二方向 13">
            <a:extLst>
              <a:ext uri="{FF2B5EF4-FFF2-40B4-BE49-F238E27FC236}">
                <a16:creationId xmlns:a16="http://schemas.microsoft.com/office/drawing/2014/main" id="{DD68EA54-DDE6-4844-87CB-A379354BE0F5}"/>
              </a:ext>
            </a:extLst>
          </p:cNvPr>
          <p:cNvSpPr/>
          <p:nvPr/>
        </p:nvSpPr>
        <p:spPr>
          <a:xfrm rot="14276198">
            <a:off x="7242040" y="5377255"/>
            <a:ext cx="1521955" cy="1715697"/>
          </a:xfrm>
          <a:prstGeom prst="leftUpArrow">
            <a:avLst>
              <a:gd name="adj1" fmla="val 8354"/>
              <a:gd name="adj2" fmla="val 17795"/>
              <a:gd name="adj3" fmla="val 183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670C092-B1A1-47DF-A2ED-A767B2015A80}"/>
              </a:ext>
            </a:extLst>
          </p:cNvPr>
          <p:cNvSpPr txBox="1"/>
          <p:nvPr/>
        </p:nvSpPr>
        <p:spPr>
          <a:xfrm>
            <a:off x="9211535" y="5394191"/>
            <a:ext cx="584775" cy="11443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ほくりく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北陸新幹線</a:t>
            </a:r>
          </a:p>
        </p:txBody>
      </p:sp>
    </p:spTree>
    <p:extLst>
      <p:ext uri="{BB962C8B-B14F-4D97-AF65-F5344CB8AC3E}">
        <p14:creationId xmlns:p14="http://schemas.microsoft.com/office/powerpoint/2010/main" val="544967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5BDFBE31-19B9-4CC6-A194-3F68E52CAB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9" t="23176" r="43056" b="13490"/>
          <a:stretch/>
        </p:blipFill>
        <p:spPr>
          <a:xfrm>
            <a:off x="6794499" y="189073"/>
            <a:ext cx="4509371" cy="647985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087ABAF-8DC7-4105-8F61-EA1CE3AEDA56}"/>
              </a:ext>
            </a:extLst>
          </p:cNvPr>
          <p:cNvSpPr txBox="1"/>
          <p:nvPr/>
        </p:nvSpPr>
        <p:spPr>
          <a:xfrm>
            <a:off x="486600" y="344952"/>
            <a:ext cx="6307899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新潟県の鉄道について調べてみましょう。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F6F49F5-8D79-433D-AD6D-1BC28469A4EF}"/>
              </a:ext>
            </a:extLst>
          </p:cNvPr>
          <p:cNvSpPr txBox="1"/>
          <p:nvPr/>
        </p:nvSpPr>
        <p:spPr>
          <a:xfrm>
            <a:off x="464680" y="1716211"/>
            <a:ext cx="6307899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　また、新潟県にはさまざまな路線や</a:t>
            </a:r>
            <a:endParaRPr kumimoji="1" lang="en-US" altLang="ja-JP" sz="2800" dirty="0"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  <a:p>
            <a:r>
              <a:rPr kumimoji="1"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鉄道会社があります。</a:t>
            </a:r>
            <a:endParaRPr kumimoji="1" lang="en-US" altLang="ja-JP" sz="2800" dirty="0"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  <a:p>
            <a:r>
              <a:rPr lang="ja-JP" altLang="en-US" sz="28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　あなたのすむ町には、どんな路線が通っていますか？</a:t>
            </a:r>
            <a:endParaRPr lang="en-US" altLang="ja-JP" sz="2800" dirty="0"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  <a:p>
            <a:endParaRPr kumimoji="1" lang="ja-JP" altLang="en-US" sz="2800" dirty="0"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074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7ADEA5ED-A0D4-44FD-BEFD-E6CA6060B1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622" y="0"/>
            <a:ext cx="4850577" cy="685799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8CAE5F5-DC24-469F-BF40-79DB2CED8A50}"/>
              </a:ext>
            </a:extLst>
          </p:cNvPr>
          <p:cNvSpPr txBox="1"/>
          <p:nvPr/>
        </p:nvSpPr>
        <p:spPr>
          <a:xfrm>
            <a:off x="352476" y="271737"/>
            <a:ext cx="4369624" cy="16927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　しんかんせん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ＤＦ特太ゴシック体" panose="020B0509000000000000" pitchFamily="49" charset="-128"/>
                <a:ea typeface="ＤＦ特太ゴシック体" panose="020B0509000000000000" pitchFamily="49" charset="-128"/>
                <a:cs typeface="+mn-cs"/>
              </a:rPr>
              <a:t>新潟県の地形と新幹線や鉄道の図を重ねて考えてみましょう。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ＤＦ特太ゴシック体" panose="020B0509000000000000" pitchFamily="49" charset="-128"/>
              <a:ea typeface="ＤＦ特太ゴシック体" panose="020B0509000000000000" pitchFamily="49" charset="-128"/>
              <a:cs typeface="+mn-cs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6570F53-5019-41C3-8A6B-B5598E417A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622" y="9524"/>
            <a:ext cx="4822057" cy="6838949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A021975-31A1-441D-80B8-E5DC8901E07B}"/>
              </a:ext>
            </a:extLst>
          </p:cNvPr>
          <p:cNvSpPr txBox="1"/>
          <p:nvPr/>
        </p:nvSpPr>
        <p:spPr>
          <a:xfrm>
            <a:off x="352476" y="3947713"/>
            <a:ext cx="4369624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ＤＦ特太ゴシック体" panose="020B0509000000000000" pitchFamily="49" charset="-128"/>
                <a:ea typeface="ＤＦ特太ゴシック体" panose="020B0509000000000000" pitchFamily="49" charset="-128"/>
                <a:cs typeface="+mn-cs"/>
              </a:rPr>
              <a:t>新潟県の地形の様子と重ねてみて、気づいたことはありますか？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ＤＦ特太ゴシック体" panose="020B0509000000000000" pitchFamily="49" charset="-128"/>
              <a:ea typeface="ＤＦ特太ゴシック体" panose="020B0509000000000000" pitchFamily="49" charset="-128"/>
              <a:cs typeface="+mn-cs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D388BE7-A255-4800-86BB-F273E359BA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02" t="79570" r="6328" b="6803"/>
          <a:stretch/>
        </p:blipFill>
        <p:spPr>
          <a:xfrm>
            <a:off x="2765153" y="2187673"/>
            <a:ext cx="2027798" cy="1730981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DA3A880-2718-4D3E-B97E-C0C746F4B3DF}"/>
              </a:ext>
            </a:extLst>
          </p:cNvPr>
          <p:cNvGrpSpPr/>
          <p:nvPr/>
        </p:nvGrpSpPr>
        <p:grpSpPr>
          <a:xfrm>
            <a:off x="4865580" y="50798"/>
            <a:ext cx="4681699" cy="6754279"/>
            <a:chOff x="-3" y="0"/>
            <a:chExt cx="9601201" cy="13574680"/>
          </a:xfrm>
        </p:grpSpPr>
        <p:pic>
          <p:nvPicPr>
            <p:cNvPr id="12" name="図 鉄道のみ">
              <a:extLst>
                <a:ext uri="{FF2B5EF4-FFF2-40B4-BE49-F238E27FC236}">
                  <a16:creationId xmlns:a16="http://schemas.microsoft.com/office/drawing/2014/main" id="{0EBEBB5C-1B88-477A-AB3B-759C12DDC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9601199" cy="13574678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9D6212A4-1DDE-4A31-B846-5BAAC6FCF9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667"/>
            <a:stretch/>
          </p:blipFill>
          <p:spPr>
            <a:xfrm>
              <a:off x="-3" y="0"/>
              <a:ext cx="8001004" cy="135746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37753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7ADEA5ED-A0D4-44FD-BEFD-E6CA6060B1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622" y="0"/>
            <a:ext cx="4850577" cy="685799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8CAE5F5-DC24-469F-BF40-79DB2CED8A50}"/>
              </a:ext>
            </a:extLst>
          </p:cNvPr>
          <p:cNvSpPr txBox="1"/>
          <p:nvPr/>
        </p:nvSpPr>
        <p:spPr>
          <a:xfrm>
            <a:off x="175947" y="273568"/>
            <a:ext cx="4546154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ＤＦ特太ゴシック体" panose="020B0509000000000000" pitchFamily="49" charset="-128"/>
                <a:ea typeface="ＤＦ特太ゴシック体" panose="020B0509000000000000" pitchFamily="49" charset="-128"/>
                <a:cs typeface="+mn-cs"/>
              </a:rPr>
              <a:t>人が多く住んでいるところと、鉄道の関係を考えてみましょう。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ＤＦ特太ゴシック体" panose="020B0509000000000000" pitchFamily="49" charset="-128"/>
              <a:ea typeface="ＤＦ特太ゴシック体" panose="020B0509000000000000" pitchFamily="49" charset="-128"/>
              <a:cs typeface="+mn-cs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A021975-31A1-441D-80B8-E5DC8901E07B}"/>
              </a:ext>
            </a:extLst>
          </p:cNvPr>
          <p:cNvSpPr txBox="1"/>
          <p:nvPr/>
        </p:nvSpPr>
        <p:spPr>
          <a:xfrm>
            <a:off x="175947" y="1844638"/>
            <a:ext cx="4556204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ＤＦ特太ゴシック体" panose="020B0509000000000000" pitchFamily="49" charset="-128"/>
                <a:ea typeface="ＤＦ特太ゴシック体" panose="020B0509000000000000" pitchFamily="49" charset="-128"/>
                <a:cs typeface="+mn-cs"/>
              </a:rPr>
              <a:t>鉄道と人がたくさん住んでいる場所を重ねてみると、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ＤＦ特太ゴシック体" panose="020B0509000000000000" pitchFamily="49" charset="-128"/>
              <a:ea typeface="ＤＦ特太ゴシック体" panose="020B0509000000000000" pitchFamily="49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ＤＦ特太ゴシック体" panose="020B0509000000000000" pitchFamily="49" charset="-128"/>
                <a:ea typeface="ＤＦ特太ゴシック体" panose="020B0509000000000000" pitchFamily="49" charset="-128"/>
                <a:cs typeface="+mn-cs"/>
              </a:rPr>
              <a:t>どんなことが分かるかな？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ＤＦ特太ゴシック体" panose="020B0509000000000000" pitchFamily="49" charset="-128"/>
              <a:ea typeface="ＤＦ特太ゴシック体" panose="020B0509000000000000" pitchFamily="49" charset="-128"/>
              <a:cs typeface="+mn-cs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60809FAE-4384-47F6-ABF0-30C390FAEBB1}"/>
              </a:ext>
            </a:extLst>
          </p:cNvPr>
          <p:cNvGrpSpPr/>
          <p:nvPr/>
        </p:nvGrpSpPr>
        <p:grpSpPr>
          <a:xfrm>
            <a:off x="4865580" y="50798"/>
            <a:ext cx="4681699" cy="6754279"/>
            <a:chOff x="-3" y="0"/>
            <a:chExt cx="9601201" cy="13574680"/>
          </a:xfrm>
        </p:grpSpPr>
        <p:pic>
          <p:nvPicPr>
            <p:cNvPr id="40" name="図 鉄道のみ">
              <a:extLst>
                <a:ext uri="{FF2B5EF4-FFF2-40B4-BE49-F238E27FC236}">
                  <a16:creationId xmlns:a16="http://schemas.microsoft.com/office/drawing/2014/main" id="{FFC8CD24-BC04-4EA5-A612-3D2DDE17E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9601199" cy="13574678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9F41810-6AA7-48C1-897E-A0C49CE9E5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667"/>
            <a:stretch/>
          </p:blipFill>
          <p:spPr>
            <a:xfrm>
              <a:off x="-3" y="0"/>
              <a:ext cx="8001003" cy="13574680"/>
            </a:xfrm>
            <a:prstGeom prst="rect">
              <a:avLst/>
            </a:prstGeom>
          </p:spPr>
        </p:pic>
      </p:grpSp>
      <p:sp>
        <p:nvSpPr>
          <p:cNvPr id="2" name="フローチャート: 結合子 1">
            <a:extLst>
              <a:ext uri="{FF2B5EF4-FFF2-40B4-BE49-F238E27FC236}">
                <a16:creationId xmlns:a16="http://schemas.microsoft.com/office/drawing/2014/main" id="{F77A0961-1B57-4F08-9EDB-0E72E8E031B3}"/>
              </a:ext>
            </a:extLst>
          </p:cNvPr>
          <p:cNvSpPr/>
          <p:nvPr/>
        </p:nvSpPr>
        <p:spPr>
          <a:xfrm>
            <a:off x="252147" y="3475522"/>
            <a:ext cx="323273" cy="305692"/>
          </a:xfrm>
          <a:prstGeom prst="flowChartConnector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" name="フローチャート: 結合子 9">
            <a:extLst>
              <a:ext uri="{FF2B5EF4-FFF2-40B4-BE49-F238E27FC236}">
                <a16:creationId xmlns:a16="http://schemas.microsoft.com/office/drawing/2014/main" id="{53DC4696-2BA2-49B3-9978-3128E04C751E}"/>
              </a:ext>
            </a:extLst>
          </p:cNvPr>
          <p:cNvSpPr/>
          <p:nvPr/>
        </p:nvSpPr>
        <p:spPr>
          <a:xfrm>
            <a:off x="7516547" y="2154722"/>
            <a:ext cx="293953" cy="296378"/>
          </a:xfrm>
          <a:prstGeom prst="flowChartConnector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8" name="フローチャート: 結合子 17">
            <a:extLst>
              <a:ext uri="{FF2B5EF4-FFF2-40B4-BE49-F238E27FC236}">
                <a16:creationId xmlns:a16="http://schemas.microsoft.com/office/drawing/2014/main" id="{549B733D-7FA0-412F-8304-75776294426A}"/>
              </a:ext>
            </a:extLst>
          </p:cNvPr>
          <p:cNvSpPr/>
          <p:nvPr/>
        </p:nvSpPr>
        <p:spPr>
          <a:xfrm>
            <a:off x="238931" y="4044731"/>
            <a:ext cx="323273" cy="305692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9" name="フローチャート: 結合子 18">
            <a:extLst>
              <a:ext uri="{FF2B5EF4-FFF2-40B4-BE49-F238E27FC236}">
                <a16:creationId xmlns:a16="http://schemas.microsoft.com/office/drawing/2014/main" id="{FDD5B14D-9BC1-4696-8128-1B0AB356F2C7}"/>
              </a:ext>
            </a:extLst>
          </p:cNvPr>
          <p:cNvSpPr/>
          <p:nvPr/>
        </p:nvSpPr>
        <p:spPr>
          <a:xfrm>
            <a:off x="256190" y="4704083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C7E6678-F9E7-45A9-BD80-8E86261F8387}"/>
              </a:ext>
            </a:extLst>
          </p:cNvPr>
          <p:cNvSpPr txBox="1"/>
          <p:nvPr/>
        </p:nvSpPr>
        <p:spPr>
          <a:xfrm>
            <a:off x="774700" y="3492360"/>
            <a:ext cx="31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新潟市　人口約７８万人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529466C-364A-4542-9375-4C5A1CB865C7}"/>
              </a:ext>
            </a:extLst>
          </p:cNvPr>
          <p:cNvSpPr txBox="1"/>
          <p:nvPr/>
        </p:nvSpPr>
        <p:spPr>
          <a:xfrm>
            <a:off x="774700" y="3981091"/>
            <a:ext cx="337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人口が１０万人より大きい市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2596756-87A9-4F62-B760-3C440E651159}"/>
              </a:ext>
            </a:extLst>
          </p:cNvPr>
          <p:cNvSpPr txBox="1"/>
          <p:nvPr/>
        </p:nvSpPr>
        <p:spPr>
          <a:xfrm>
            <a:off x="759924" y="4616037"/>
            <a:ext cx="337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人口が１０万～３万人の市</a:t>
            </a:r>
          </a:p>
        </p:txBody>
      </p:sp>
      <p:sp>
        <p:nvSpPr>
          <p:cNvPr id="22" name="フローチャート: 結合子 21">
            <a:extLst>
              <a:ext uri="{FF2B5EF4-FFF2-40B4-BE49-F238E27FC236}">
                <a16:creationId xmlns:a16="http://schemas.microsoft.com/office/drawing/2014/main" id="{86022BAE-211A-44A9-B02A-3E89CDDBE3AD}"/>
              </a:ext>
            </a:extLst>
          </p:cNvPr>
          <p:cNvSpPr/>
          <p:nvPr/>
        </p:nvSpPr>
        <p:spPr>
          <a:xfrm>
            <a:off x="6309531" y="4613934"/>
            <a:ext cx="323273" cy="305692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3" name="フローチャート: 結合子 22">
            <a:extLst>
              <a:ext uri="{FF2B5EF4-FFF2-40B4-BE49-F238E27FC236}">
                <a16:creationId xmlns:a16="http://schemas.microsoft.com/office/drawing/2014/main" id="{445B3546-4B59-4BE9-B906-23B251CFDF7F}"/>
              </a:ext>
            </a:extLst>
          </p:cNvPr>
          <p:cNvSpPr/>
          <p:nvPr/>
        </p:nvSpPr>
        <p:spPr>
          <a:xfrm>
            <a:off x="7354910" y="3475522"/>
            <a:ext cx="323273" cy="305692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4" name="フローチャート: 結合子 23">
            <a:extLst>
              <a:ext uri="{FF2B5EF4-FFF2-40B4-BE49-F238E27FC236}">
                <a16:creationId xmlns:a16="http://schemas.microsoft.com/office/drawing/2014/main" id="{0FE0AF8A-EE7E-48AD-A748-F8CE67224DE1}"/>
              </a:ext>
            </a:extLst>
          </p:cNvPr>
          <p:cNvSpPr/>
          <p:nvPr/>
        </p:nvSpPr>
        <p:spPr>
          <a:xfrm>
            <a:off x="8104790" y="1939179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5" name="フローチャート: 結合子 24">
            <a:extLst>
              <a:ext uri="{FF2B5EF4-FFF2-40B4-BE49-F238E27FC236}">
                <a16:creationId xmlns:a16="http://schemas.microsoft.com/office/drawing/2014/main" id="{BA53FA27-E1E8-4A00-9FAB-AED8C09C8428}"/>
              </a:ext>
            </a:extLst>
          </p:cNvPr>
          <p:cNvSpPr/>
          <p:nvPr/>
        </p:nvSpPr>
        <p:spPr>
          <a:xfrm>
            <a:off x="8211127" y="1186183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6" name="フローチャート: 結合子 25">
            <a:extLst>
              <a:ext uri="{FF2B5EF4-FFF2-40B4-BE49-F238E27FC236}">
                <a16:creationId xmlns:a16="http://schemas.microsoft.com/office/drawing/2014/main" id="{DDAC10B6-51CC-48E3-BFEF-03553778D161}"/>
              </a:ext>
            </a:extLst>
          </p:cNvPr>
          <p:cNvSpPr/>
          <p:nvPr/>
        </p:nvSpPr>
        <p:spPr>
          <a:xfrm>
            <a:off x="5974806" y="2187091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7" name="フローチャート: 結合子 26">
            <a:extLst>
              <a:ext uri="{FF2B5EF4-FFF2-40B4-BE49-F238E27FC236}">
                <a16:creationId xmlns:a16="http://schemas.microsoft.com/office/drawing/2014/main" id="{431831A0-ECC6-4E59-A8B6-E5F53FA456FF}"/>
              </a:ext>
            </a:extLst>
          </p:cNvPr>
          <p:cNvSpPr/>
          <p:nvPr/>
        </p:nvSpPr>
        <p:spPr>
          <a:xfrm>
            <a:off x="7303872" y="2747767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8" name="フローチャート: 結合子 27">
            <a:extLst>
              <a:ext uri="{FF2B5EF4-FFF2-40B4-BE49-F238E27FC236}">
                <a16:creationId xmlns:a16="http://schemas.microsoft.com/office/drawing/2014/main" id="{88371CF4-469E-4C29-9E9C-E650F9D9537E}"/>
              </a:ext>
            </a:extLst>
          </p:cNvPr>
          <p:cNvSpPr/>
          <p:nvPr/>
        </p:nvSpPr>
        <p:spPr>
          <a:xfrm>
            <a:off x="7891487" y="2646205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9" name="フローチャート: 結合子 28">
            <a:extLst>
              <a:ext uri="{FF2B5EF4-FFF2-40B4-BE49-F238E27FC236}">
                <a16:creationId xmlns:a16="http://schemas.microsoft.com/office/drawing/2014/main" id="{2C68D322-2721-48E0-9856-B00C83979D2D}"/>
              </a:ext>
            </a:extLst>
          </p:cNvPr>
          <p:cNvSpPr/>
          <p:nvPr/>
        </p:nvSpPr>
        <p:spPr>
          <a:xfrm>
            <a:off x="6872890" y="3829188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0" name="フローチャート: 結合子 29">
            <a:extLst>
              <a:ext uri="{FF2B5EF4-FFF2-40B4-BE49-F238E27FC236}">
                <a16:creationId xmlns:a16="http://schemas.microsoft.com/office/drawing/2014/main" id="{CE14A914-A726-469C-8225-99A3EF5A290D}"/>
              </a:ext>
            </a:extLst>
          </p:cNvPr>
          <p:cNvSpPr/>
          <p:nvPr/>
        </p:nvSpPr>
        <p:spPr>
          <a:xfrm>
            <a:off x="7545067" y="2966675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1" name="フローチャート: 結合子 30">
            <a:extLst>
              <a:ext uri="{FF2B5EF4-FFF2-40B4-BE49-F238E27FC236}">
                <a16:creationId xmlns:a16="http://schemas.microsoft.com/office/drawing/2014/main" id="{0E3A1196-14B0-4E96-91C3-18F08B9D21A3}"/>
              </a:ext>
            </a:extLst>
          </p:cNvPr>
          <p:cNvSpPr/>
          <p:nvPr/>
        </p:nvSpPr>
        <p:spPr>
          <a:xfrm>
            <a:off x="7410209" y="3925671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2" name="フローチャート: 結合子 31">
            <a:extLst>
              <a:ext uri="{FF2B5EF4-FFF2-40B4-BE49-F238E27FC236}">
                <a16:creationId xmlns:a16="http://schemas.microsoft.com/office/drawing/2014/main" id="{8F63C5C9-53FE-47CE-B9B9-35D486E1C866}"/>
              </a:ext>
            </a:extLst>
          </p:cNvPr>
          <p:cNvSpPr/>
          <p:nvPr/>
        </p:nvSpPr>
        <p:spPr>
          <a:xfrm>
            <a:off x="7704163" y="4498050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3" name="フローチャート: 結合子 32">
            <a:extLst>
              <a:ext uri="{FF2B5EF4-FFF2-40B4-BE49-F238E27FC236}">
                <a16:creationId xmlns:a16="http://schemas.microsoft.com/office/drawing/2014/main" id="{9BCE7063-4753-4197-9377-14F6F277382B}"/>
              </a:ext>
            </a:extLst>
          </p:cNvPr>
          <p:cNvSpPr/>
          <p:nvPr/>
        </p:nvSpPr>
        <p:spPr>
          <a:xfrm>
            <a:off x="7437594" y="4398391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4" name="フローチャート: 結合子 33">
            <a:extLst>
              <a:ext uri="{FF2B5EF4-FFF2-40B4-BE49-F238E27FC236}">
                <a16:creationId xmlns:a16="http://schemas.microsoft.com/office/drawing/2014/main" id="{09DC7335-C424-460C-8DEB-739DEFE64CD2}"/>
              </a:ext>
            </a:extLst>
          </p:cNvPr>
          <p:cNvSpPr/>
          <p:nvPr/>
        </p:nvSpPr>
        <p:spPr>
          <a:xfrm>
            <a:off x="7901379" y="2335542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5" name="フローチャート: 結合子 34">
            <a:extLst>
              <a:ext uri="{FF2B5EF4-FFF2-40B4-BE49-F238E27FC236}">
                <a16:creationId xmlns:a16="http://schemas.microsoft.com/office/drawing/2014/main" id="{94A54560-6952-4E77-9272-EA28EF6AD39E}"/>
              </a:ext>
            </a:extLst>
          </p:cNvPr>
          <p:cNvSpPr/>
          <p:nvPr/>
        </p:nvSpPr>
        <p:spPr>
          <a:xfrm>
            <a:off x="7810500" y="4005030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6" name="フローチャート: 結合子 35">
            <a:extLst>
              <a:ext uri="{FF2B5EF4-FFF2-40B4-BE49-F238E27FC236}">
                <a16:creationId xmlns:a16="http://schemas.microsoft.com/office/drawing/2014/main" id="{C8CF1F6E-3229-4DAE-8EBF-C25A6A61714B}"/>
              </a:ext>
            </a:extLst>
          </p:cNvPr>
          <p:cNvSpPr/>
          <p:nvPr/>
        </p:nvSpPr>
        <p:spPr>
          <a:xfrm>
            <a:off x="7465509" y="3218903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7" name="フローチャート: 結合子 36">
            <a:extLst>
              <a:ext uri="{FF2B5EF4-FFF2-40B4-BE49-F238E27FC236}">
                <a16:creationId xmlns:a16="http://schemas.microsoft.com/office/drawing/2014/main" id="{A1AAFCB4-BD4F-4E6C-9F33-4BBC8CDEB2B3}"/>
              </a:ext>
            </a:extLst>
          </p:cNvPr>
          <p:cNvSpPr/>
          <p:nvPr/>
        </p:nvSpPr>
        <p:spPr>
          <a:xfrm>
            <a:off x="5600700" y="5090880"/>
            <a:ext cx="212674" cy="21554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5055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8" grpId="0" animBg="1"/>
      <p:bldP spid="19" grpId="0" animBg="1"/>
      <p:bldP spid="3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252</Words>
  <Application>Microsoft Office PowerPoint</Application>
  <PresentationFormat>ワイド画面</PresentationFormat>
  <Paragraphs>34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ＤＦ特太ゴシック体</vt:lpstr>
      <vt:lpstr>HG丸ｺﾞｼｯｸM-PRO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USER999</dc:creator>
  <cp:lastModifiedBy>USER999</cp:lastModifiedBy>
  <cp:revision>15</cp:revision>
  <dcterms:created xsi:type="dcterms:W3CDTF">2023-06-30T22:54:57Z</dcterms:created>
  <dcterms:modified xsi:type="dcterms:W3CDTF">2023-08-29T07:25:10Z</dcterms:modified>
</cp:coreProperties>
</file>