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1" r:id="rId6"/>
    <p:sldId id="262" r:id="rId7"/>
    <p:sldId id="263" r:id="rId8"/>
  </p:sldIdLst>
  <p:sldSz cx="12192000" cy="6858000"/>
  <p:notesSz cx="6858000" cy="9144000"/>
  <p:embeddedFontLst>
    <p:embeddedFont>
      <p:font typeface="ＤＦ太丸ゴシック体" panose="020F0909000000000000" pitchFamily="49" charset="-128"/>
      <p:regular r:id="rId9"/>
    </p:embeddedFont>
    <p:embeddedFont>
      <p:font typeface="ＤＦ教科書体W4" panose="02020409010101010101" pitchFamily="17" charset="-128"/>
      <p:regular r:id="rId10"/>
    </p:embeddedFont>
    <p:embeddedFont>
      <p:font typeface="游ゴシック" panose="020B0400000000000000" pitchFamily="50" charset="-128"/>
      <p:regular r:id="rId11"/>
      <p:bold r:id="rId12"/>
    </p:embeddedFont>
    <p:embeddedFont>
      <p:font typeface="游ゴシック Medium" panose="020B0500000000000000" pitchFamily="50" charset="-128"/>
      <p:regular r:id="rId13"/>
    </p:embeddedFont>
    <p:embeddedFont>
      <p:font typeface="游ゴシック Light" panose="020B0300000000000000" pitchFamily="50" charset="-128"/>
      <p:regular r:id="rId14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BE0"/>
    <a:srgbClr val="FDF3ED"/>
    <a:srgbClr val="CCFFFF"/>
    <a:srgbClr val="FFE5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5B9F67E-9963-4F07-8924-376340561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F9356FE4-9F7B-4EB3-AD3B-CB23D5412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D2DB5DB2-B98C-429E-B447-C0CF3E4A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28ED4BF-2D65-44E2-AAF5-89464C45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4424B5B-808D-4911-8650-85BFAAB4E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9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7A70BC9-7F28-42DE-8149-376C0618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0370C73D-ED40-415D-995D-647A1F4A0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17B2B591-A036-48A9-B218-3DB31FDF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BF2BBFE-CEE0-44CD-A33C-A36F5CA9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65C009E6-AB8E-4237-ADF0-AF3611ECA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53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527162C-52EC-48B4-8DC4-60003213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A6896CD5-8B36-4CAA-9F30-3BC6DA476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66925CE-982B-4129-BB09-05EB47A7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7101521-5458-4A38-973C-E3A683E81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57E2456B-26AD-434E-A3D7-4BA09FE3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90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FAE6271-FD32-4332-88A5-9C8A8D39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F46804F8-A39C-4106-8D7D-18539AAF2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75AD49AB-C382-4837-84A4-C76074D18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E4E0A3ED-D04E-4D0E-BC1D-A2EE5B7F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86129033-6D6D-4CEA-8767-0C4EEE88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15A70101-324E-4C41-A7B3-93ECDE32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81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C0D8CD0-3C20-4FFC-9991-EB51A0D63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C560DF14-E6A9-4C79-8319-40B49F716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3D0CC681-715E-413E-B034-DDF5F0FD9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597237B3-EBBF-4D10-96F1-BEEE4C059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DFD0533D-DDCF-47FC-B11D-3CB18A5D5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875A97D3-74CC-418C-AE05-AAA46B5D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DA1B97E2-1CBB-468B-B2CB-B977603E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9ED99910-DD55-4ED1-907D-2909B8E24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68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F118C60-9178-4507-B54E-9954F50D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948F83FA-6268-4253-ACFF-705B1589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75F6424C-FCF1-4179-B0F7-6605A528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247F2531-40F5-4DB3-96DE-EFEF0FE5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74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CA84FA31-C02D-41F3-AA51-3A06BC14B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30FF402C-D407-4F32-8BC7-ECA74308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BCE9B10D-C6BC-486F-A748-0E19CD94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8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3613E6F-E541-44E5-8999-1EF98AF5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CA093957-A3A2-4019-BC78-8EBC352CD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2E809CC-E731-43A4-8708-03034EBAE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FC1CEFB0-8F39-4880-9917-A6E59B4F0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1B2EBEA8-A2C9-43E1-B7AE-2AAE0B5F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C7E62C58-0E9D-4FD8-9127-3DF5721FA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04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DE4EC81-BA7B-4721-8E5B-528168856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D62BC1B4-66A7-4459-A19C-ED2305D12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795F9F8-82B4-4AB5-BE44-A9F35A702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E7E35A87-95E9-48B9-B19A-FAC45FBCF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466A7A17-FA67-4E91-916C-CACAA6D40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1B14689D-EC3C-454A-90AD-4FE10245C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4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5ADF0CB-55EE-4A24-8D1E-E960AFBA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2B00BFBF-B98A-4C31-B647-F933885B1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816B26A-88F2-4231-AF05-6D73737FB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F354DCB-8565-4AFD-BD54-EAC0AA77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73AD47E-8061-43FF-BF48-1CAD6C23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6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A3C8B594-35E3-4DBF-B5B9-6B083EEC0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6733BB8E-6323-45F1-BFAD-33BF3E685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E81270E-1395-4F7A-82F8-DBCA2ED40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F3BC492F-4EB7-4A8A-9229-894FEE057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CE38F3A5-9336-4D32-861C-65BDE0B8F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39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5FFE4624-5322-467B-81EE-294D30E0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A146C84D-2FFE-4AF8-8A08-6339E74BA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27D53E3-B3F3-4096-AEC5-2D069AD86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01222-2601-4DE5-8353-805FE9D61C56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9163C696-8832-4894-8894-4F93898E5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B7C13EA-7E3D-4146-B3F7-010532C88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A6211-136A-49BD-B4F2-6FF3C3326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40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xmlns="" id="{6C08CADD-8FB1-4675-884E-78DEAD423D89}"/>
              </a:ext>
            </a:extLst>
          </p:cNvPr>
          <p:cNvSpPr txBox="1">
            <a:spLocks/>
          </p:cNvSpPr>
          <p:nvPr/>
        </p:nvSpPr>
        <p:spPr>
          <a:xfrm>
            <a:off x="326328" y="399682"/>
            <a:ext cx="11669156" cy="19103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200"/>
              </a:lnSpc>
            </a:pPr>
            <a:r>
              <a:rPr lang="ja-JP" altLang="en-US" sz="4400" dirty="0" smtClean="0"/>
              <a:t>新潟県の</a:t>
            </a:r>
            <a:r>
              <a:rPr lang="ja-JP" altLang="en-US" sz="4400" dirty="0" err="1" smtClean="0"/>
              <a:t>まい</a:t>
            </a:r>
            <a:r>
              <a:rPr lang="ja-JP" altLang="en-US" sz="4400" dirty="0" smtClean="0"/>
              <a:t>たけのさいばいは</a:t>
            </a:r>
            <a:r>
              <a:rPr lang="en-US" altLang="ja-JP" sz="4400" dirty="0" smtClean="0"/>
              <a:t>､</a:t>
            </a:r>
            <a:r>
              <a:rPr lang="ja-JP" altLang="en-US" sz="4400" dirty="0" smtClean="0"/>
              <a:t>全国で第何位でしょう？</a:t>
            </a:r>
            <a:endParaRPr lang="ja-JP" altLang="en-US" sz="4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473133" y="246639"/>
            <a:ext cx="1704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/>
              <a:t>ぜんこく</a:t>
            </a:r>
            <a:endParaRPr kumimoji="1" lang="ja-JP" altLang="en-US" sz="22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1213432" y="246639"/>
            <a:ext cx="6212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200" dirty="0" smtClean="0"/>
              <a:t>い</a:t>
            </a:r>
            <a:endParaRPr kumimoji="1" lang="ja-JP" altLang="en-US" sz="2200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92" y="1598054"/>
            <a:ext cx="5962647" cy="447198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5356960" y="6024770"/>
            <a:ext cx="5208306" cy="561692"/>
            <a:chOff x="400050" y="4725586"/>
            <a:chExt cx="5208306" cy="561692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400050" y="4856391"/>
              <a:ext cx="49720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200" dirty="0" smtClean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まいたけさいばいの様子 </a:t>
              </a:r>
              <a:r>
                <a:rPr kumimoji="1" lang="ja-JP" altLang="en-US" dirty="0" smtClean="0">
                  <a:latin typeface="ＤＦ教科書体W4" panose="02020409010101010101" pitchFamily="17" charset="-128"/>
                  <a:ea typeface="ＤＦ教科書体W4" panose="02020409010101010101" pitchFamily="17" charset="-128"/>
                </a:rPr>
                <a:t>（南魚沼市）</a:t>
              </a:r>
              <a:endParaRPr kumimoji="1" lang="ja-JP" altLang="en-US" dirty="0">
                <a:latin typeface="ＤＦ教科書体W4" panose="02020409010101010101" pitchFamily="17" charset="-128"/>
                <a:ea typeface="ＤＦ教科書体W4" panose="02020409010101010101" pitchFamily="17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2943225" y="4725586"/>
              <a:ext cx="8953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 smtClean="0"/>
                <a:t>よう す</a:t>
              </a:r>
              <a:endParaRPr kumimoji="1" lang="ja-JP" altLang="en-US" sz="1100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665256" y="4758721"/>
              <a:ext cx="19431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kern="0" spc="-300" dirty="0" smtClean="0"/>
                <a:t>みなみ    </a:t>
              </a:r>
              <a:r>
                <a:rPr kumimoji="1" lang="ja-JP" altLang="en-US" sz="1100" spc="-150" dirty="0" smtClean="0"/>
                <a:t>うおぬま</a:t>
              </a:r>
              <a:endParaRPr kumimoji="1" lang="ja-JP" altLang="en-US" sz="1100" spc="-150" dirty="0"/>
            </a:p>
          </p:txBody>
        </p:sp>
      </p:grpSp>
      <p:sp>
        <p:nvSpPr>
          <p:cNvPr id="8" name="正方形/長方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743682" y="633412"/>
            <a:ext cx="10725150" cy="559117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2D41F7E6-A4DC-4F37-BA0D-E50C9B879D30}"/>
              </a:ext>
            </a:extLst>
          </p:cNvPr>
          <p:cNvSpPr txBox="1">
            <a:spLocks/>
          </p:cNvSpPr>
          <p:nvPr/>
        </p:nvSpPr>
        <p:spPr>
          <a:xfrm>
            <a:off x="1620519" y="3744800"/>
            <a:ext cx="9177029" cy="2162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000"/>
              </a:lnSpc>
            </a:pPr>
            <a:r>
              <a:rPr lang="ja-JP" altLang="en-US" sz="6600" dirty="0" smtClean="0"/>
              <a:t>について</a:t>
            </a:r>
            <a:r>
              <a:rPr lang="en-US" altLang="ja-JP" sz="6600" dirty="0" smtClean="0"/>
              <a:t>､</a:t>
            </a:r>
            <a:r>
              <a:rPr lang="ja-JP" altLang="en-US" sz="6600" dirty="0" smtClean="0"/>
              <a:t>考えてみよう</a:t>
            </a:r>
            <a:endParaRPr lang="ja-JP" altLang="en-US" sz="66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xmlns="" id="{2D41F7E6-A4DC-4F37-BA0D-E50C9B879D30}"/>
              </a:ext>
            </a:extLst>
          </p:cNvPr>
          <p:cNvSpPr txBox="1">
            <a:spLocks/>
          </p:cNvSpPr>
          <p:nvPr/>
        </p:nvSpPr>
        <p:spPr>
          <a:xfrm>
            <a:off x="1524733" y="1617419"/>
            <a:ext cx="4571267" cy="1593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9600" spc="300" dirty="0" smtClean="0">
                <a:latin typeface="ＤＦ太丸ゴシック体" panose="020F0909000000000000" pitchFamily="49" charset="-128"/>
                <a:ea typeface="ＤＦ太丸ゴシック体" panose="020F0909000000000000" pitchFamily="49" charset="-128"/>
              </a:rPr>
              <a:t>きのこ</a:t>
            </a:r>
            <a:endParaRPr lang="ja-JP" altLang="en-US" sz="9600" spc="300" dirty="0">
              <a:latin typeface="ＤＦ太丸ゴシック体" panose="020F0909000000000000" pitchFamily="49" charset="-128"/>
              <a:ea typeface="ＤＦ太丸ゴシック体" panose="020F0909000000000000" pitchFamily="49" charset="-128"/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xmlns="" id="{2D41F7E6-A4DC-4F37-BA0D-E50C9B879D30}"/>
              </a:ext>
            </a:extLst>
          </p:cNvPr>
          <p:cNvSpPr txBox="1">
            <a:spLocks/>
          </p:cNvSpPr>
          <p:nvPr/>
        </p:nvSpPr>
        <p:spPr>
          <a:xfrm>
            <a:off x="5775594" y="2152890"/>
            <a:ext cx="5099947" cy="12962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000"/>
              </a:lnSpc>
            </a:pPr>
            <a:r>
              <a:rPr lang="ja-JP" altLang="en-US" sz="6600" dirty="0" err="1" smtClean="0"/>
              <a:t>のさいばい</a:t>
            </a:r>
            <a:endParaRPr lang="ja-JP" alt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1729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1589"/>
    </mc:Choice>
    <mc:Fallback>
      <p:transition advTm="11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8" grpId="0" animBg="1"/>
      <p:bldP spid="7" grpId="0" animBg="1"/>
      <p:bldP spid="10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528CBD0-ABE5-448A-8499-7BAC7122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7661" y="497647"/>
            <a:ext cx="4350408" cy="4127362"/>
          </a:xfrm>
        </p:spPr>
        <p:txBody>
          <a:bodyPr/>
          <a:lstStyle/>
          <a:p>
            <a:r>
              <a:rPr kumimoji="1" lang="ja-JP" altLang="en-US" dirty="0"/>
              <a:t>新潟県</a:t>
            </a:r>
            <a:r>
              <a:rPr kumimoji="1" lang="ja-JP" altLang="en-US" dirty="0" smtClean="0"/>
              <a:t>が第</a:t>
            </a:r>
            <a:r>
              <a:rPr kumimoji="1" lang="ja-JP" altLang="en-US" b="1" dirty="0">
                <a:latin typeface="+mn-ea"/>
                <a:ea typeface="+mn-ea"/>
              </a:rPr>
              <a:t>１</a:t>
            </a:r>
            <a:r>
              <a:rPr kumimoji="1" lang="ja-JP" altLang="en-US" dirty="0" smtClean="0"/>
              <a:t>位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942967" y="186690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/>
              <a:t>い</a:t>
            </a:r>
            <a:endParaRPr kumimoji="1" lang="ja-JP" altLang="en-US" sz="2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83541" y="5334504"/>
            <a:ext cx="176338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 spc="-300" dirty="0" smtClean="0"/>
              <a:t>さんしょう</a:t>
            </a:r>
            <a:endParaRPr kumimoji="1" lang="ja-JP" altLang="en-US" sz="1700" spc="-300" dirty="0"/>
          </a:p>
        </p:txBody>
      </p:sp>
      <p:pic>
        <p:nvPicPr>
          <p:cNvPr id="8" name="コンテンツ プレースホルダー 4">
            <a:extLst>
              <a:ext uri="{FF2B5EF4-FFF2-40B4-BE49-F238E27FC236}">
                <a16:creationId xmlns:a16="http://schemas.microsoft.com/office/drawing/2014/main" xmlns="" id="{D0A45511-197F-4B86-9051-829C3A830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913" y="250373"/>
            <a:ext cx="6718868" cy="6503125"/>
          </a:xfrm>
        </p:spPr>
      </p:pic>
      <p:sp>
        <p:nvSpPr>
          <p:cNvPr id="9" name="テキスト ボックス 8"/>
          <p:cNvSpPr txBox="1"/>
          <p:nvPr/>
        </p:nvSpPr>
        <p:spPr>
          <a:xfrm>
            <a:off x="7583541" y="5688447"/>
            <a:ext cx="4153701" cy="886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0"/>
              </a:lnSpc>
            </a:pPr>
            <a:r>
              <a:rPr lang="ja-JP" altLang="en-US" sz="3400" dirty="0">
                <a:latin typeface="+mj-ea"/>
                <a:ea typeface="+mj-ea"/>
              </a:rPr>
              <a:t>参照</a:t>
            </a:r>
            <a:r>
              <a:rPr lang="ja-JP" altLang="en-US" sz="3400" dirty="0" smtClean="0">
                <a:latin typeface="+mj-ea"/>
                <a:ea typeface="+mj-ea"/>
              </a:rPr>
              <a:t>：</a:t>
            </a:r>
            <a:endParaRPr lang="en-US" altLang="ja-JP" sz="3400" dirty="0" smtClean="0">
              <a:latin typeface="+mj-ea"/>
              <a:ea typeface="+mj-ea"/>
            </a:endParaRPr>
          </a:p>
          <a:p>
            <a:pPr>
              <a:lnSpc>
                <a:spcPts val="3000"/>
              </a:lnSpc>
            </a:pPr>
            <a:r>
              <a:rPr lang="en-US" altLang="ja-JP" sz="3400" dirty="0" smtClean="0">
                <a:latin typeface="+mj-ea"/>
                <a:ea typeface="+mj-ea"/>
              </a:rPr>
              <a:t>www.pref.niigata.lg.jp</a:t>
            </a:r>
            <a:endParaRPr kumimoji="1" lang="ja-JP" altLang="en-US" sz="3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68957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27"/>
    </mc:Choice>
    <mc:Fallback>
      <p:transition spd="slow" advTm="572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C08CADD-8FB1-4675-884E-78DEAD42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81001"/>
            <a:ext cx="11544300" cy="2038350"/>
          </a:xfrm>
        </p:spPr>
        <p:txBody>
          <a:bodyPr anchor="t">
            <a:noAutofit/>
          </a:bodyPr>
          <a:lstStyle/>
          <a:p>
            <a:pPr>
              <a:lnSpc>
                <a:spcPts val="6800"/>
              </a:lnSpc>
            </a:pPr>
            <a:r>
              <a:rPr lang="ja-JP" altLang="en-US" dirty="0"/>
              <a:t>魚をとったり育てたりする仕事を漁業と</a:t>
            </a:r>
            <a:r>
              <a:rPr lang="ja-JP" altLang="en-US" dirty="0" smtClean="0"/>
              <a:t>いいます</a:t>
            </a:r>
            <a:r>
              <a:rPr lang="en-US" altLang="ja-JP" dirty="0" smtClean="0"/>
              <a:t>｡</a:t>
            </a:r>
            <a:r>
              <a:rPr lang="ja-JP" altLang="en-US" dirty="0" smtClean="0"/>
              <a:t>では</a:t>
            </a:r>
            <a:r>
              <a:rPr lang="en-US" altLang="ja-JP" dirty="0" smtClean="0"/>
              <a:t>､</a:t>
            </a:r>
            <a:r>
              <a:rPr lang="ja-JP" altLang="en-US" dirty="0" smtClean="0"/>
              <a:t>きのこのさいばいは</a:t>
            </a:r>
            <a:r>
              <a:rPr lang="ja-JP" altLang="en-US" dirty="0"/>
              <a:t>何業でしょう。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A197B1C-C4C8-4CD9-871D-C7446044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725" y="2506662"/>
            <a:ext cx="641032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①  農業</a:t>
            </a:r>
            <a:endParaRPr lang="en-US" altLang="ja-JP" sz="80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②  きのこ</a:t>
            </a:r>
            <a:r>
              <a:rPr lang="ja-JP" altLang="en-US" sz="8000" dirty="0"/>
              <a:t>業</a:t>
            </a:r>
            <a:endParaRPr lang="en-US" altLang="ja-JP" sz="80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③  林業</a:t>
            </a:r>
            <a:endParaRPr lang="en-US" altLang="ja-JP" sz="8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253" y="2844864"/>
            <a:ext cx="3571771" cy="267882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743825" y="5712246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まいたけさいばいの様子</a:t>
            </a:r>
            <a:r>
              <a:rPr kumimoji="1" lang="ja-JP" altLang="en-US" dirty="0" smtClean="0">
                <a:latin typeface="ＤＦ教科書体W4" panose="02020409010101010101" pitchFamily="17" charset="-128"/>
                <a:ea typeface="ＤＦ教科書体W4" panose="02020409010101010101" pitchFamily="17" charset="-128"/>
              </a:rPr>
              <a:t>（南魚沼市）</a:t>
            </a:r>
            <a:endParaRPr kumimoji="1" lang="ja-JP" altLang="en-US" dirty="0">
              <a:latin typeface="ＤＦ教科書体W4" panose="02020409010101010101" pitchFamily="17" charset="-128"/>
              <a:ea typeface="ＤＦ教科書体W4" panose="02020409010101010101" pitchFamily="17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799759" y="5553175"/>
            <a:ext cx="895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/>
              <a:t>よう す</a:t>
            </a:r>
            <a:endParaRPr kumimoji="1" lang="ja-JP" altLang="en-US" sz="9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399712" y="5586544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kern="0" dirty="0" smtClean="0"/>
              <a:t>みなみ</a:t>
            </a:r>
            <a:r>
              <a:rPr kumimoji="1" lang="ja-JP" altLang="en-US" sz="900" dirty="0" smtClean="0"/>
              <a:t>うおぬま</a:t>
            </a:r>
            <a:endParaRPr kumimoji="1" lang="ja-JP" altLang="en-US" sz="9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48100" y="165557"/>
            <a:ext cx="1562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/>
              <a:t>そだ</a:t>
            </a:r>
            <a:endParaRPr kumimoji="1" lang="ja-JP" altLang="en-US" sz="2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372350" y="165557"/>
            <a:ext cx="13144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/>
              <a:t>し ごと</a:t>
            </a:r>
            <a:endParaRPr kumimoji="1" lang="ja-JP" altLang="en-US" sz="22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858249" y="165557"/>
            <a:ext cx="1628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spc="-300" dirty="0" err="1" smtClean="0"/>
              <a:t>ぎょぎょう</a:t>
            </a:r>
            <a:endParaRPr kumimoji="1" lang="ja-JP" altLang="en-US" sz="2200" spc="-3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969418" y="2126963"/>
            <a:ext cx="331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spc="-150" dirty="0" err="1" smtClean="0"/>
              <a:t>のうぎょう</a:t>
            </a:r>
            <a:endParaRPr kumimoji="1" lang="ja-JP" altLang="en-US" sz="3200" spc="-15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260372" y="1094594"/>
            <a:ext cx="1628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spc="-300" dirty="0" smtClean="0"/>
              <a:t>なに</a:t>
            </a:r>
            <a:r>
              <a:rPr kumimoji="1" lang="ja-JP" altLang="en-US" sz="2200" spc="-300" dirty="0" err="1" smtClean="0"/>
              <a:t>ぎょう</a:t>
            </a:r>
            <a:endParaRPr kumimoji="1" lang="ja-JP" altLang="en-US" sz="2200" spc="-3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69418" y="4852578"/>
            <a:ext cx="331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spc="-150" dirty="0" err="1" smtClean="0"/>
              <a:t>りんぎょう</a:t>
            </a:r>
            <a:endParaRPr kumimoji="1" lang="ja-JP" altLang="en-US" sz="3200" spc="-1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948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01"/>
    </mc:Choice>
    <mc:Fallback>
      <p:transition spd="slow" advTm="18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A197B1C-C4C8-4CD9-871D-C7446044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725" y="2506662"/>
            <a:ext cx="641032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①  農業</a:t>
            </a:r>
            <a:endParaRPr lang="en-US" altLang="ja-JP" sz="80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②  きのこ</a:t>
            </a:r>
            <a:r>
              <a:rPr lang="ja-JP" altLang="en-US" sz="8000" dirty="0"/>
              <a:t>業</a:t>
            </a:r>
            <a:endParaRPr lang="en-US" altLang="ja-JP" sz="80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 smtClean="0"/>
              <a:t>③  林業</a:t>
            </a:r>
            <a:endParaRPr lang="en-US" altLang="ja-JP" sz="8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253" y="2844864"/>
            <a:ext cx="3571771" cy="267882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743825" y="5712246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まいたけさいばいの様子</a:t>
            </a:r>
            <a:r>
              <a:rPr kumimoji="1" lang="ja-JP" altLang="en-US" dirty="0" smtClean="0">
                <a:latin typeface="ＤＦ教科書体W4" panose="02020409010101010101" pitchFamily="17" charset="-128"/>
                <a:ea typeface="ＤＦ教科書体W4" panose="02020409010101010101" pitchFamily="17" charset="-128"/>
              </a:rPr>
              <a:t>（南魚沼市）</a:t>
            </a:r>
            <a:endParaRPr kumimoji="1" lang="ja-JP" altLang="en-US" dirty="0">
              <a:latin typeface="ＤＦ教科書体W4" panose="02020409010101010101" pitchFamily="17" charset="-128"/>
              <a:ea typeface="ＤＦ教科書体W4" panose="02020409010101010101" pitchFamily="17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799759" y="5553175"/>
            <a:ext cx="895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/>
              <a:t>よう す</a:t>
            </a:r>
            <a:endParaRPr kumimoji="1" lang="ja-JP" altLang="en-US" sz="9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399712" y="5586544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kern="0" dirty="0" smtClean="0"/>
              <a:t>みなみ</a:t>
            </a:r>
            <a:r>
              <a:rPr kumimoji="1" lang="ja-JP" altLang="en-US" sz="900" dirty="0" smtClean="0"/>
              <a:t>うおぬま</a:t>
            </a:r>
            <a:endParaRPr kumimoji="1" lang="ja-JP" altLang="en-US" sz="9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969418" y="2126963"/>
            <a:ext cx="331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spc="-150" dirty="0" err="1" smtClean="0"/>
              <a:t>のうぎょう</a:t>
            </a:r>
            <a:endParaRPr kumimoji="1" lang="ja-JP" altLang="en-US" sz="3200" spc="-150" dirty="0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xmlns="" id="{6C08CADD-8FB1-4675-884E-78DEAD42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6538"/>
            <a:ext cx="10515600" cy="1325563"/>
          </a:xfrm>
        </p:spPr>
        <p:txBody>
          <a:bodyPr>
            <a:normAutofit/>
          </a:bodyPr>
          <a:lstStyle/>
          <a:p>
            <a:r>
              <a:rPr kumimoji="1" lang="ja-JP" altLang="en-US" sz="4800" dirty="0"/>
              <a:t>正解は・・・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47725" y="533400"/>
            <a:ext cx="2752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せいかい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969418" y="4852578"/>
            <a:ext cx="331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spc="-150" dirty="0" err="1" smtClean="0"/>
              <a:t>りんぎょう</a:t>
            </a:r>
            <a:endParaRPr kumimoji="1" lang="ja-JP" altLang="en-US" sz="3200" spc="-1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792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1"/>
    </mc:Choice>
    <mc:Fallback>
      <p:transition spd="slow" advTm="5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C08CADD-8FB1-4675-884E-78DEAD42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40" y="3325053"/>
            <a:ext cx="10889974" cy="2572000"/>
          </a:xfrm>
        </p:spPr>
        <p:txBody>
          <a:bodyPr anchor="t">
            <a:normAutofit/>
          </a:bodyPr>
          <a:lstStyle/>
          <a:p>
            <a:pPr>
              <a:lnSpc>
                <a:spcPts val="6400"/>
              </a:lnSpc>
            </a:pPr>
            <a:r>
              <a:rPr lang="ja-JP" altLang="en-US" dirty="0"/>
              <a:t>きのこのさいばいは「農業」ですが、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木を利用してさいばいを行うので、林業のたいしょうにも</a:t>
            </a:r>
            <a:r>
              <a:rPr lang="ja-JP" altLang="en-US" dirty="0" smtClean="0"/>
              <a:t>なっています。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A197B1C-C4C8-4CD9-871D-C7446044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940" y="420203"/>
            <a:ext cx="8711234" cy="30087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/>
              <a:t>①農業でもあり</a:t>
            </a:r>
            <a:endParaRPr lang="en-US" altLang="ja-JP" sz="80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8000" dirty="0"/>
              <a:t>③林業でもある</a:t>
            </a:r>
            <a:endParaRPr lang="en-US" altLang="ja-JP" sz="8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8CE7870C-86F7-479A-A6DA-2AAD279C0F2D}"/>
              </a:ext>
            </a:extLst>
          </p:cNvPr>
          <p:cNvSpPr txBox="1"/>
          <p:nvPr/>
        </p:nvSpPr>
        <p:spPr>
          <a:xfrm>
            <a:off x="6096000" y="5793106"/>
            <a:ext cx="56699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 dirty="0">
                <a:solidFill>
                  <a:srgbClr val="4B4B4B"/>
                </a:solidFill>
                <a:effectLst/>
                <a:latin typeface="+mn-ea"/>
              </a:rPr>
              <a:t>参照：農林水産省ホームページ　</a:t>
            </a:r>
            <a:r>
              <a:rPr lang="en-US" altLang="ja-JP" b="0" i="0" dirty="0">
                <a:solidFill>
                  <a:srgbClr val="4B4B4B"/>
                </a:solidFill>
                <a:effectLst/>
                <a:latin typeface="+mj-ea"/>
                <a:ea typeface="+mj-ea"/>
              </a:rPr>
              <a:t>https://www.maff.go.jp/j/tokei/kekka_gaiyou/ringyo/r4/index.html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039679" y="3978989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り  よう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48660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3"/>
    </mc:Choice>
    <mc:Fallback>
      <p:transition spd="slow" advTm="887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C08CADD-8FB1-4675-884E-78DEAD42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92" y="208962"/>
            <a:ext cx="11178208" cy="3210513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きのこのさいばいだけが林業でしょうか？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A197B1C-C4C8-4CD9-871D-C7446044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6667" y="3419475"/>
            <a:ext cx="8921858" cy="1739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9600" dirty="0"/>
              <a:t>林業って・・・</a:t>
            </a:r>
            <a:endParaRPr lang="en-US" altLang="ja-JP" sz="9600" dirty="0"/>
          </a:p>
        </p:txBody>
      </p:sp>
    </p:spTree>
    <p:extLst>
      <p:ext uri="{BB962C8B-B14F-4D97-AF65-F5344CB8AC3E}">
        <p14:creationId xmlns:p14="http://schemas.microsoft.com/office/powerpoint/2010/main" val="71223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23"/>
    </mc:Choice>
    <mc:Fallback>
      <p:transition spd="slow" advTm="622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A197B1C-C4C8-4CD9-871D-C7446044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414" y="1085591"/>
            <a:ext cx="10515600" cy="465599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6000" dirty="0">
                <a:latin typeface="+mn-ea"/>
              </a:rPr>
              <a:t>新潟県では、どのような林業が行われているのだろう</a:t>
            </a:r>
            <a:r>
              <a:rPr lang="ja-JP" altLang="en-US" sz="6000" dirty="0" smtClean="0">
                <a:latin typeface="+mn-ea"/>
              </a:rPr>
              <a:t>。</a:t>
            </a:r>
            <a:endParaRPr lang="en-US" altLang="ja-JP" sz="6000" dirty="0" smtClean="0">
              <a:latin typeface="+mn-ea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ＤＦ太丸ゴシック体" panose="020F0909000000000000" pitchFamily="49" charset="-128"/>
                <a:ea typeface="ＤＦ太丸ゴシック体" panose="020F0909000000000000" pitchFamily="49" charset="-128"/>
              </a:rPr>
              <a:t>調べてみよう！</a:t>
            </a:r>
            <a:endParaRPr lang="en-US" altLang="ja-JP" sz="6600" dirty="0">
              <a:solidFill>
                <a:schemeClr val="tx1">
                  <a:lumMod val="85000"/>
                  <a:lumOff val="15000"/>
                </a:schemeClr>
              </a:solidFill>
              <a:latin typeface="ＤＦ太丸ゴシック体" panose="020F0909000000000000" pitchFamily="49" charset="-128"/>
              <a:ea typeface="ＤＦ太丸ゴシック体" panose="020F0909000000000000" pitchFamily="49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118161" y="3685592"/>
            <a:ext cx="21690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ＤＦ太丸ゴシック体" panose="020F0909000000000000" pitchFamily="49" charset="-128"/>
                <a:ea typeface="ＤＦ太丸ゴシック体" panose="020F0909000000000000" pitchFamily="49" charset="-128"/>
              </a:rPr>
              <a:t>しら</a:t>
            </a:r>
            <a:endParaRPr kumimoji="1" lang="ja-JP" altLang="en-US" sz="3300" dirty="0">
              <a:solidFill>
                <a:schemeClr val="tx1">
                  <a:lumMod val="85000"/>
                  <a:lumOff val="15000"/>
                </a:schemeClr>
              </a:solidFill>
              <a:latin typeface="ＤＦ太丸ゴシック体" panose="020F0909000000000000" pitchFamily="49" charset="-128"/>
              <a:ea typeface="ＤＦ太丸ゴシック体" panose="020F0909000000000000" pitchFamily="49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4097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04"/>
    </mc:Choice>
    <mc:Fallback>
      <p:transition spd="slow" advTm="83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3.8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173</Words>
  <Application>Microsoft Office PowerPoint</Application>
  <PresentationFormat>ワイド画面</PresentationFormat>
  <Paragraphs>47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ＤＦ太丸ゴシック体</vt:lpstr>
      <vt:lpstr>Arial</vt:lpstr>
      <vt:lpstr>ＤＦ教科書体W4</vt:lpstr>
      <vt:lpstr>游ゴシック</vt:lpstr>
      <vt:lpstr>游ゴシック Medium</vt:lpstr>
      <vt:lpstr>游ゴシック Light</vt:lpstr>
      <vt:lpstr>Office テーマ</vt:lpstr>
      <vt:lpstr>PowerPoint プレゼンテーション</vt:lpstr>
      <vt:lpstr>新潟県が第１位</vt:lpstr>
      <vt:lpstr>魚をとったり育てたりする仕事を漁業といいます｡では､きのこのさいばいは何業でしょう。</vt:lpstr>
      <vt:lpstr>正解は・・・</vt:lpstr>
      <vt:lpstr>きのこのさいばいは「農業」ですが、 木を利用してさいばいを行うので、林業のたいしょうにもなっています。</vt:lpstr>
      <vt:lpstr>きのこのさいばいだけが林業でしょうか？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社会科副読本　林業</dc:title>
  <dc:creator>nakajo-es-t6@tainaiedu.local</dc:creator>
  <cp:lastModifiedBy>Microsoft アカウント</cp:lastModifiedBy>
  <cp:revision>50</cp:revision>
  <dcterms:created xsi:type="dcterms:W3CDTF">2024-07-31T06:38:33Z</dcterms:created>
  <dcterms:modified xsi:type="dcterms:W3CDTF">2024-11-13T07:48:52Z</dcterms:modified>
</cp:coreProperties>
</file>